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12192000"/>
  <p:notesSz cx="6858000" cy="9144000"/>
  <p:embeddedFontLst>
    <p:embeddedFont>
      <p:font typeface="Nunito"/>
      <p:regular r:id="rId24"/>
      <p:bold r:id="rId25"/>
      <p:italic r:id="rId26"/>
      <p:boldItalic r:id="rId27"/>
    </p:embeddedFont>
    <p:embeddedFont>
      <p:font typeface="Sorts Mill Goudy"/>
      <p:regular r:id="rId28"/>
      <p: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0" roundtripDataSignature="AMtx7mhzfv/dLiZT/fqtohyOBplLqfHF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2B34EFA-99CF-4D65-86A8-8D47743C6CB6}">
  <a:tblStyle styleId="{42B34EFA-99CF-4D65-86A8-8D47743C6C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SortsMillGoudy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rtsMillGoud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522521b1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522521b1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12522521b1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25147e8f29_1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25147e8f29_1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125147e8f29_1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25147e8f29_1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25147e8f29_1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125147e8f29_1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2584ca5805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2584ca5805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12584ca5805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2542eac81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2542eac81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12542eac81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2542eac81a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2542eac81a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12542eac81a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2542eac81a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2542eac81a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12542eac81a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256803af1a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256803af1a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1256803af1a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52ace50ef_0_6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252ace50ef_0_6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1252ace50ef_0_6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573802864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573802864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12573802864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252ace50ef_0_6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252ace50ef_0_6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1252ace50ef_0_68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5147e8f29_1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125147e8f29_1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522521b1a_0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522521b1a_0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12522521b1a_0_1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522521b1a_0_1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2522521b1a_0_1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12522521b1a_0_1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2522521b1a_0_1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2522521b1a_0_1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2522521b1a_0_1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252ace50ef_0_438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g1252ace50ef_0_438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g1252ace50ef_0_438"/>
          <p:cNvSpPr/>
          <p:nvPr/>
        </p:nvSpPr>
        <p:spPr>
          <a:xfrm rot="10800000">
            <a:off x="6745206" y="-100"/>
            <a:ext cx="5446800" cy="27369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g1252ace50ef_0_438"/>
          <p:cNvSpPr/>
          <p:nvPr/>
        </p:nvSpPr>
        <p:spPr>
          <a:xfrm>
            <a:off x="271033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" name="Google Shape;18;g1252ace50ef_0_438"/>
          <p:cNvGrpSpPr/>
          <p:nvPr/>
        </p:nvGrpSpPr>
        <p:grpSpPr>
          <a:xfrm>
            <a:off x="340259" y="790"/>
            <a:ext cx="3000409" cy="1392365"/>
            <a:chOff x="255200" y="592"/>
            <a:chExt cx="2250363" cy="1044300"/>
          </a:xfrm>
        </p:grpSpPr>
        <p:sp>
          <p:nvSpPr>
            <p:cNvPr id="19" name="Google Shape;19;g1252ace50ef_0_438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g1252ace50ef_0_438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g1252ace50ef_0_438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g1252ace50ef_0_438"/>
          <p:cNvGrpSpPr/>
          <p:nvPr/>
        </p:nvGrpSpPr>
        <p:grpSpPr>
          <a:xfrm>
            <a:off x="1207163" y="790"/>
            <a:ext cx="3000409" cy="1392365"/>
            <a:chOff x="905395" y="592"/>
            <a:chExt cx="2250363" cy="1044300"/>
          </a:xfrm>
        </p:grpSpPr>
        <p:sp>
          <p:nvSpPr>
            <p:cNvPr id="23" name="Google Shape;23;g1252ace50ef_0_438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g1252ace50ef_0_438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g1252ace50ef_0_438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g1252ace50ef_0_438"/>
          <p:cNvGrpSpPr/>
          <p:nvPr/>
        </p:nvGrpSpPr>
        <p:grpSpPr>
          <a:xfrm>
            <a:off x="9409957" y="6784"/>
            <a:ext cx="2468376" cy="1002839"/>
            <a:chOff x="6917201" y="0"/>
            <a:chExt cx="2227777" cy="863400"/>
          </a:xfrm>
        </p:grpSpPr>
        <p:sp>
          <p:nvSpPr>
            <p:cNvPr id="27" name="Google Shape;27;g1252ace50ef_0_4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g1252ace50ef_0_4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g1252ace50ef_0_4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g1252ace50ef_0_438"/>
          <p:cNvGrpSpPr/>
          <p:nvPr/>
        </p:nvGrpSpPr>
        <p:grpSpPr>
          <a:xfrm>
            <a:off x="8737606" y="5623802"/>
            <a:ext cx="3185498" cy="1234317"/>
            <a:chOff x="6917201" y="0"/>
            <a:chExt cx="2227777" cy="863400"/>
          </a:xfrm>
        </p:grpSpPr>
        <p:sp>
          <p:nvSpPr>
            <p:cNvPr id="31" name="Google Shape;31;g1252ace50ef_0_4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g1252ace50ef_0_4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g1252ace50ef_0_4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g1252ace50ef_0_438"/>
          <p:cNvGrpSpPr/>
          <p:nvPr/>
        </p:nvGrpSpPr>
        <p:grpSpPr>
          <a:xfrm>
            <a:off x="265762" y="5407536"/>
            <a:ext cx="3727293" cy="1444382"/>
            <a:chOff x="6917201" y="0"/>
            <a:chExt cx="2227777" cy="863400"/>
          </a:xfrm>
        </p:grpSpPr>
        <p:sp>
          <p:nvSpPr>
            <p:cNvPr id="35" name="Google Shape;35;g1252ace50ef_0_4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g1252ace50ef_0_4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g1252ace50ef_0_4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g1252ace50ef_0_438"/>
          <p:cNvSpPr txBox="1"/>
          <p:nvPr>
            <p:ph type="ctrTitle"/>
          </p:nvPr>
        </p:nvSpPr>
        <p:spPr>
          <a:xfrm>
            <a:off x="2478271" y="2430444"/>
            <a:ext cx="7148400" cy="1930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39" name="Google Shape;39;g1252ace50ef_0_438"/>
          <p:cNvSpPr txBox="1"/>
          <p:nvPr>
            <p:ph idx="1" type="subTitle"/>
          </p:nvPr>
        </p:nvSpPr>
        <p:spPr>
          <a:xfrm>
            <a:off x="2478267" y="4550878"/>
            <a:ext cx="7148400" cy="69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g1252ace50ef_0_438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52ace50ef_0_538"/>
          <p:cNvSpPr/>
          <p:nvPr/>
        </p:nvSpPr>
        <p:spPr>
          <a:xfrm flipH="1">
            <a:off x="7425600" y="3778767"/>
            <a:ext cx="4766400" cy="3079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g1252ace50ef_0_538"/>
          <p:cNvGrpSpPr/>
          <p:nvPr/>
        </p:nvGrpSpPr>
        <p:grpSpPr>
          <a:xfrm>
            <a:off x="7945629" y="5492768"/>
            <a:ext cx="3361269" cy="1365553"/>
            <a:chOff x="6917201" y="0"/>
            <a:chExt cx="2227777" cy="863400"/>
          </a:xfrm>
        </p:grpSpPr>
        <p:sp>
          <p:nvSpPr>
            <p:cNvPr id="116" name="Google Shape;116;g1252ace50ef_0_5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g1252ace50ef_0_5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g1252ace50ef_0_5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" name="Google Shape;119;g1252ace50ef_0_538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120" name="Google Shape;120;g1252ace50ef_0_5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g1252ace50ef_0_5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g1252ace50ef_0_5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g1252ace50ef_0_538"/>
          <p:cNvSpPr txBox="1"/>
          <p:nvPr>
            <p:ph hasCustomPrompt="1" type="title"/>
          </p:nvPr>
        </p:nvSpPr>
        <p:spPr>
          <a:xfrm>
            <a:off x="1847800" y="1845133"/>
            <a:ext cx="8496300" cy="1839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g1252ace50ef_0_538"/>
          <p:cNvSpPr txBox="1"/>
          <p:nvPr>
            <p:ph idx="1" type="body"/>
          </p:nvPr>
        </p:nvSpPr>
        <p:spPr>
          <a:xfrm>
            <a:off x="1847800" y="3818467"/>
            <a:ext cx="8496300" cy="85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5" name="Google Shape;125;g1252ace50ef_0_538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52ace50ef_0_551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52ace50ef_0_553"/>
          <p:cNvSpPr txBox="1"/>
          <p:nvPr>
            <p:ph type="title"/>
          </p:nvPr>
        </p:nvSpPr>
        <p:spPr>
          <a:xfrm>
            <a:off x="913795" y="609600"/>
            <a:ext cx="10353900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30" name="Google Shape;130;g1252ace50ef_0_553"/>
          <p:cNvSpPr txBox="1"/>
          <p:nvPr>
            <p:ph idx="1" type="body"/>
          </p:nvPr>
        </p:nvSpPr>
        <p:spPr>
          <a:xfrm>
            <a:off x="913795" y="2076450"/>
            <a:ext cx="10353900" cy="3714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rtl="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indent="-308610" lvl="1" marL="914400" rtl="0" algn="l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2pPr>
            <a:lvl3pPr indent="-308610" lvl="2" marL="1371600" rtl="0" algn="l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3pPr>
            <a:lvl4pPr indent="-308610" lvl="3" marL="1828800" rtl="0" algn="l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4pPr>
            <a:lvl5pPr indent="-308610" lvl="4" marL="2286000" rtl="0" algn="l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5pPr>
            <a:lvl6pPr indent="-308610" lvl="5" marL="2743200" rtl="0" algn="l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6pPr>
            <a:lvl7pPr indent="-308610" lvl="6" marL="3200400" rtl="0" algn="l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7pPr>
            <a:lvl8pPr indent="-308609" lvl="7" marL="3657600" rtl="0" algn="l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8pPr>
            <a:lvl9pPr indent="-308609" lvl="8" marL="4114800" rtl="0" algn="l">
              <a:spcBef>
                <a:spcPts val="600"/>
              </a:spcBef>
              <a:spcAft>
                <a:spcPts val="600"/>
              </a:spcAft>
              <a:buSzPts val="1260"/>
              <a:buChar char="■"/>
              <a:defRPr/>
            </a:lvl9pPr>
          </a:lstStyle>
          <a:p/>
        </p:txBody>
      </p:sp>
      <p:sp>
        <p:nvSpPr>
          <p:cNvPr id="131" name="Google Shape;131;g1252ace50ef_0_553"/>
          <p:cNvSpPr txBox="1"/>
          <p:nvPr>
            <p:ph idx="10" type="dt"/>
          </p:nvPr>
        </p:nvSpPr>
        <p:spPr>
          <a:xfrm>
            <a:off x="7678736" y="6000749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g1252ace50ef_0_553"/>
          <p:cNvSpPr txBox="1"/>
          <p:nvPr>
            <p:ph idx="11" type="ftr"/>
          </p:nvPr>
        </p:nvSpPr>
        <p:spPr>
          <a:xfrm>
            <a:off x="913795" y="6000749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g1252ace50ef_0_553"/>
          <p:cNvSpPr txBox="1"/>
          <p:nvPr>
            <p:ph idx="12" type="sldNum"/>
          </p:nvPr>
        </p:nvSpPr>
        <p:spPr>
          <a:xfrm>
            <a:off x="10514011" y="6000749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ate-V2-HD-compPhotoInset.png" id="135" name="Google Shape;135;g1252ace50ef_0_5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13795" y="1734506"/>
            <a:ext cx="5029201" cy="40999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late-V2-HD-compPhotoInset.png" id="136" name="Google Shape;136;g1252ace50ef_0_5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8357" y="1734506"/>
            <a:ext cx="5029201" cy="409995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1252ace50ef_0_559"/>
          <p:cNvSpPr txBox="1"/>
          <p:nvPr>
            <p:ph type="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NSimSun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38" name="Google Shape;138;g1252ace50ef_0_559"/>
          <p:cNvSpPr txBox="1"/>
          <p:nvPr>
            <p:ph idx="1" type="body"/>
          </p:nvPr>
        </p:nvSpPr>
        <p:spPr>
          <a:xfrm>
            <a:off x="1046013" y="1855153"/>
            <a:ext cx="4764900" cy="6924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b="0" sz="2400"/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60"/>
              <a:buNone/>
              <a:defRPr b="1" sz="1800"/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120"/>
              <a:buNone/>
              <a:defRPr b="1" sz="1600"/>
            </a:lvl9pPr>
          </a:lstStyle>
          <a:p/>
        </p:txBody>
      </p:sp>
      <p:sp>
        <p:nvSpPr>
          <p:cNvPr id="139" name="Google Shape;139;g1252ace50ef_0_559"/>
          <p:cNvSpPr txBox="1"/>
          <p:nvPr>
            <p:ph idx="2" type="body"/>
          </p:nvPr>
        </p:nvSpPr>
        <p:spPr>
          <a:xfrm>
            <a:off x="1046013" y="2702103"/>
            <a:ext cx="4764900" cy="3043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rtl="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●"/>
              <a:defRPr sz="1800"/>
            </a:lvl1pPr>
            <a:lvl2pPr indent="-299719" lvl="1" marL="914400" rtl="0" algn="l">
              <a:spcBef>
                <a:spcPts val="600"/>
              </a:spcBef>
              <a:spcAft>
                <a:spcPts val="0"/>
              </a:spcAft>
              <a:buSzPts val="1120"/>
              <a:buChar char="○"/>
              <a:defRPr sz="1600"/>
            </a:lvl2pPr>
            <a:lvl3pPr indent="-290830" lvl="2" marL="1371600" rtl="0" algn="l">
              <a:spcBef>
                <a:spcPts val="600"/>
              </a:spcBef>
              <a:spcAft>
                <a:spcPts val="0"/>
              </a:spcAft>
              <a:buSzPts val="980"/>
              <a:buChar char="■"/>
              <a:defRPr sz="1400"/>
            </a:lvl3pPr>
            <a:lvl4pPr indent="-281939" lvl="3" marL="1828800" rtl="0" algn="l">
              <a:spcBef>
                <a:spcPts val="600"/>
              </a:spcBef>
              <a:spcAft>
                <a:spcPts val="0"/>
              </a:spcAft>
              <a:buSzPts val="840"/>
              <a:buChar char="●"/>
              <a:defRPr sz="1200"/>
            </a:lvl4pPr>
            <a:lvl5pPr indent="-281939" lvl="4" marL="2286000" rtl="0" algn="l">
              <a:spcBef>
                <a:spcPts val="600"/>
              </a:spcBef>
              <a:spcAft>
                <a:spcPts val="0"/>
              </a:spcAft>
              <a:buSzPts val="840"/>
              <a:buChar char="○"/>
              <a:defRPr sz="1200"/>
            </a:lvl5pPr>
            <a:lvl6pPr indent="-308610" lvl="5" marL="2743200" rtl="0" algn="l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6pPr>
            <a:lvl7pPr indent="-308610" lvl="6" marL="3200400" rtl="0" algn="l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7pPr>
            <a:lvl8pPr indent="-308609" lvl="7" marL="3657600" rtl="0" algn="l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8pPr>
            <a:lvl9pPr indent="-308609" lvl="8" marL="4114800" rtl="0" algn="l">
              <a:spcBef>
                <a:spcPts val="600"/>
              </a:spcBef>
              <a:spcAft>
                <a:spcPts val="600"/>
              </a:spcAft>
              <a:buSzPts val="1260"/>
              <a:buChar char="■"/>
              <a:defRPr/>
            </a:lvl9pPr>
          </a:lstStyle>
          <a:p/>
        </p:txBody>
      </p:sp>
      <p:sp>
        <p:nvSpPr>
          <p:cNvPr id="140" name="Google Shape;140;g1252ace50ef_0_559"/>
          <p:cNvSpPr txBox="1"/>
          <p:nvPr>
            <p:ph idx="3" type="body"/>
          </p:nvPr>
        </p:nvSpPr>
        <p:spPr>
          <a:xfrm>
            <a:off x="6363166" y="1855152"/>
            <a:ext cx="4779600" cy="6924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b="0" sz="2400"/>
            </a:lvl1pPr>
            <a:lvl2pPr indent="-228600" lvl="1" marL="91440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rtl="0" algn="l">
              <a:spcBef>
                <a:spcPts val="600"/>
              </a:spcBef>
              <a:spcAft>
                <a:spcPts val="0"/>
              </a:spcAft>
              <a:buSzPts val="1260"/>
              <a:buNone/>
              <a:defRPr b="1" sz="1800"/>
            </a:lvl3pPr>
            <a:lvl4pPr indent="-228600" lvl="3" marL="18288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4pPr>
            <a:lvl5pPr indent="-228600" lvl="4" marL="22860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5pPr>
            <a:lvl6pPr indent="-228600" lvl="5" marL="27432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6pPr>
            <a:lvl7pPr indent="-228600" lvl="6" marL="32004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7pPr>
            <a:lvl8pPr indent="-228600" lvl="7" marL="3657600" rtl="0" algn="l">
              <a:spcBef>
                <a:spcPts val="600"/>
              </a:spcBef>
              <a:spcAft>
                <a:spcPts val="0"/>
              </a:spcAft>
              <a:buSzPts val="1120"/>
              <a:buNone/>
              <a:defRPr b="1" sz="1600"/>
            </a:lvl8pPr>
            <a:lvl9pPr indent="-228600" lvl="8" marL="4114800" rtl="0" algn="l">
              <a:spcBef>
                <a:spcPts val="600"/>
              </a:spcBef>
              <a:spcAft>
                <a:spcPts val="600"/>
              </a:spcAft>
              <a:buSzPts val="1120"/>
              <a:buNone/>
              <a:defRPr b="1" sz="1600"/>
            </a:lvl9pPr>
          </a:lstStyle>
          <a:p/>
        </p:txBody>
      </p:sp>
      <p:sp>
        <p:nvSpPr>
          <p:cNvPr id="141" name="Google Shape;141;g1252ace50ef_0_559"/>
          <p:cNvSpPr txBox="1"/>
          <p:nvPr>
            <p:ph idx="4" type="body"/>
          </p:nvPr>
        </p:nvSpPr>
        <p:spPr>
          <a:xfrm>
            <a:off x="6363167" y="2702103"/>
            <a:ext cx="4779600" cy="3043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rtl="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●"/>
              <a:defRPr sz="1800"/>
            </a:lvl1pPr>
            <a:lvl2pPr indent="-299719" lvl="1" marL="914400" rtl="0" algn="l">
              <a:spcBef>
                <a:spcPts val="600"/>
              </a:spcBef>
              <a:spcAft>
                <a:spcPts val="0"/>
              </a:spcAft>
              <a:buSzPts val="1120"/>
              <a:buChar char="○"/>
              <a:defRPr sz="1600"/>
            </a:lvl2pPr>
            <a:lvl3pPr indent="-290830" lvl="2" marL="1371600" rtl="0" algn="l">
              <a:spcBef>
                <a:spcPts val="600"/>
              </a:spcBef>
              <a:spcAft>
                <a:spcPts val="0"/>
              </a:spcAft>
              <a:buSzPts val="980"/>
              <a:buChar char="■"/>
              <a:defRPr sz="1400"/>
            </a:lvl3pPr>
            <a:lvl4pPr indent="-281939" lvl="3" marL="1828800" rtl="0" algn="l">
              <a:spcBef>
                <a:spcPts val="600"/>
              </a:spcBef>
              <a:spcAft>
                <a:spcPts val="0"/>
              </a:spcAft>
              <a:buSzPts val="840"/>
              <a:buChar char="●"/>
              <a:defRPr sz="1200"/>
            </a:lvl4pPr>
            <a:lvl5pPr indent="-281939" lvl="4" marL="2286000" rtl="0" algn="l">
              <a:spcBef>
                <a:spcPts val="600"/>
              </a:spcBef>
              <a:spcAft>
                <a:spcPts val="0"/>
              </a:spcAft>
              <a:buSzPts val="840"/>
              <a:buChar char="○"/>
              <a:defRPr sz="1200"/>
            </a:lvl5pPr>
            <a:lvl6pPr indent="-308610" lvl="5" marL="2743200" rtl="0" algn="l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6pPr>
            <a:lvl7pPr indent="-308610" lvl="6" marL="3200400" rtl="0" algn="l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7pPr>
            <a:lvl8pPr indent="-308609" lvl="7" marL="3657600" rtl="0" algn="l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8pPr>
            <a:lvl9pPr indent="-308609" lvl="8" marL="4114800" rtl="0" algn="l">
              <a:spcBef>
                <a:spcPts val="600"/>
              </a:spcBef>
              <a:spcAft>
                <a:spcPts val="600"/>
              </a:spcAft>
              <a:buSzPts val="1260"/>
              <a:buChar char="■"/>
              <a:defRPr/>
            </a:lvl9pPr>
          </a:lstStyle>
          <a:p/>
        </p:txBody>
      </p:sp>
      <p:sp>
        <p:nvSpPr>
          <p:cNvPr id="142" name="Google Shape;142;g1252ace50ef_0_559"/>
          <p:cNvSpPr txBox="1"/>
          <p:nvPr>
            <p:ph idx="10" type="dt"/>
          </p:nvPr>
        </p:nvSpPr>
        <p:spPr>
          <a:xfrm>
            <a:off x="7678736" y="6000749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g1252ace50ef_0_559"/>
          <p:cNvSpPr txBox="1"/>
          <p:nvPr>
            <p:ph idx="11" type="ftr"/>
          </p:nvPr>
        </p:nvSpPr>
        <p:spPr>
          <a:xfrm>
            <a:off x="913795" y="6000749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g1252ace50ef_0_559"/>
          <p:cNvSpPr txBox="1"/>
          <p:nvPr>
            <p:ph idx="12" type="sldNum"/>
          </p:nvPr>
        </p:nvSpPr>
        <p:spPr>
          <a:xfrm>
            <a:off x="10514011" y="6000749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252ace50ef_0_466"/>
          <p:cNvSpPr/>
          <p:nvPr/>
        </p:nvSpPr>
        <p:spPr>
          <a:xfrm flipH="1">
            <a:off x="6342900" y="3079200"/>
            <a:ext cx="5849100" cy="377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g1252ace50ef_0_466"/>
          <p:cNvGrpSpPr/>
          <p:nvPr/>
        </p:nvGrpSpPr>
        <p:grpSpPr>
          <a:xfrm>
            <a:off x="7458691" y="5281486"/>
            <a:ext cx="3880118" cy="1576482"/>
            <a:chOff x="6917201" y="0"/>
            <a:chExt cx="2227777" cy="863400"/>
          </a:xfrm>
        </p:grpSpPr>
        <p:sp>
          <p:nvSpPr>
            <p:cNvPr id="44" name="Google Shape;44;g1252ace50ef_0_46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g1252ace50ef_0_46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g1252ace50ef_0_46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" name="Google Shape;47;g1252ace50ef_0_466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48" name="Google Shape;48;g1252ace50ef_0_46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g1252ace50ef_0_46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g1252ace50ef_0_46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" name="Google Shape;51;g1252ace50ef_0_466"/>
          <p:cNvSpPr txBox="1"/>
          <p:nvPr>
            <p:ph type="title"/>
          </p:nvPr>
        </p:nvSpPr>
        <p:spPr>
          <a:xfrm>
            <a:off x="2518245" y="2328133"/>
            <a:ext cx="7170000" cy="219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g1252ace50ef_0_466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1252ace50ef_0_478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g1252ace50ef_0_478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g1252ace50ef_0_478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g1252ace50ef_0_478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8" name="Google Shape;58;g1252ace50ef_0_478"/>
          <p:cNvSpPr txBox="1"/>
          <p:nvPr>
            <p:ph idx="1" type="body"/>
          </p:nvPr>
        </p:nvSpPr>
        <p:spPr>
          <a:xfrm>
            <a:off x="1092200" y="2654300"/>
            <a:ext cx="100077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9" name="Google Shape;59;g1252ace50ef_0_478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252ace50ef_0_485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g1252ace50ef_0_485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1252ace50ef_0_485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g1252ace50ef_0_485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5" name="Google Shape;65;g1252ace50ef_0_485"/>
          <p:cNvSpPr txBox="1"/>
          <p:nvPr>
            <p:ph idx="1" type="body"/>
          </p:nvPr>
        </p:nvSpPr>
        <p:spPr>
          <a:xfrm>
            <a:off x="1092200" y="2654300"/>
            <a:ext cx="49149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6" name="Google Shape;66;g1252ace50ef_0_485"/>
          <p:cNvSpPr txBox="1"/>
          <p:nvPr>
            <p:ph idx="2" type="body"/>
          </p:nvPr>
        </p:nvSpPr>
        <p:spPr>
          <a:xfrm>
            <a:off x="6184900" y="2654300"/>
            <a:ext cx="49149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7" name="Google Shape;67;g1252ace50ef_0_485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52ace50ef_0_493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g1252ace50ef_0_493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1252ace50ef_0_493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1252ace50ef_0_493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73" name="Google Shape;73;g1252ace50ef_0_493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52ace50ef_0_499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g1252ace50ef_0_499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g1252ace50ef_0_499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g1252ace50ef_0_499"/>
          <p:cNvSpPr txBox="1"/>
          <p:nvPr>
            <p:ph type="title"/>
          </p:nvPr>
        </p:nvSpPr>
        <p:spPr>
          <a:xfrm>
            <a:off x="1092200" y="1127467"/>
            <a:ext cx="4945500" cy="184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79" name="Google Shape;79;g1252ace50ef_0_499"/>
          <p:cNvSpPr txBox="1"/>
          <p:nvPr>
            <p:ph idx="1" type="body"/>
          </p:nvPr>
        </p:nvSpPr>
        <p:spPr>
          <a:xfrm>
            <a:off x="1107600" y="3092067"/>
            <a:ext cx="4945500" cy="282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80" name="Google Shape;80;g1252ace50ef_0_499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52ace50ef_0_506"/>
          <p:cNvSpPr/>
          <p:nvPr/>
        </p:nvSpPr>
        <p:spPr>
          <a:xfrm>
            <a:off x="0" y="3764192"/>
            <a:ext cx="9825600" cy="30891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1252ace50ef_0_506"/>
          <p:cNvSpPr/>
          <p:nvPr/>
        </p:nvSpPr>
        <p:spPr>
          <a:xfrm flipH="1">
            <a:off x="4777714" y="2072150"/>
            <a:ext cx="7413900" cy="4785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g1252ace50ef_0_506"/>
          <p:cNvGrpSpPr/>
          <p:nvPr/>
        </p:nvGrpSpPr>
        <p:grpSpPr>
          <a:xfrm>
            <a:off x="341189" y="-11"/>
            <a:ext cx="3001758" cy="1391229"/>
            <a:chOff x="3961956" y="4383950"/>
            <a:chExt cx="1160548" cy="548700"/>
          </a:xfrm>
        </p:grpSpPr>
        <p:sp>
          <p:nvSpPr>
            <p:cNvPr id="85" name="Google Shape;85;g1252ace50ef_0_506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g1252ace50ef_0_506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1252ace50ef_0_506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g1252ace50ef_0_506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" name="Google Shape;89;g1252ace50ef_0_506"/>
          <p:cNvGrpSpPr/>
          <p:nvPr/>
        </p:nvGrpSpPr>
        <p:grpSpPr>
          <a:xfrm>
            <a:off x="46579" y="6029501"/>
            <a:ext cx="2124408" cy="822734"/>
            <a:chOff x="6917201" y="0"/>
            <a:chExt cx="2227777" cy="863400"/>
          </a:xfrm>
        </p:grpSpPr>
        <p:sp>
          <p:nvSpPr>
            <p:cNvPr id="90" name="Google Shape;90;g1252ace50ef_0_50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g1252ace50ef_0_50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g1252ace50ef_0_50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g1252ace50ef_0_506"/>
          <p:cNvGrpSpPr/>
          <p:nvPr/>
        </p:nvGrpSpPr>
        <p:grpSpPr>
          <a:xfrm>
            <a:off x="7848470" y="1657"/>
            <a:ext cx="4343273" cy="1681990"/>
            <a:chOff x="6917201" y="0"/>
            <a:chExt cx="2227777" cy="863400"/>
          </a:xfrm>
        </p:grpSpPr>
        <p:sp>
          <p:nvSpPr>
            <p:cNvPr id="94" name="Google Shape;94;g1252ace50ef_0_50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g1252ace50ef_0_50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g1252ace50ef_0_50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g1252ace50ef_0_506"/>
          <p:cNvSpPr txBox="1"/>
          <p:nvPr>
            <p:ph type="title"/>
          </p:nvPr>
        </p:nvSpPr>
        <p:spPr>
          <a:xfrm>
            <a:off x="1858572" y="1734861"/>
            <a:ext cx="8489100" cy="3385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/>
        </p:txBody>
      </p:sp>
      <p:sp>
        <p:nvSpPr>
          <p:cNvPr id="98" name="Google Shape;98;g1252ace50ef_0_506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52ace50ef_0_524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1252ace50ef_0_524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1252ace50ef_0_524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252ace50ef_0_524"/>
          <p:cNvSpPr txBox="1"/>
          <p:nvPr>
            <p:ph type="title"/>
          </p:nvPr>
        </p:nvSpPr>
        <p:spPr>
          <a:xfrm>
            <a:off x="1092200" y="1127467"/>
            <a:ext cx="8565600" cy="939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04" name="Google Shape;104;g1252ace50ef_0_524"/>
          <p:cNvSpPr txBox="1"/>
          <p:nvPr>
            <p:ph idx="1" type="subTitle"/>
          </p:nvPr>
        </p:nvSpPr>
        <p:spPr>
          <a:xfrm>
            <a:off x="1092200" y="2067600"/>
            <a:ext cx="78132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g1252ace50ef_0_524"/>
          <p:cNvSpPr txBox="1"/>
          <p:nvPr>
            <p:ph idx="2" type="body"/>
          </p:nvPr>
        </p:nvSpPr>
        <p:spPr>
          <a:xfrm>
            <a:off x="1092200" y="3289400"/>
            <a:ext cx="7813200" cy="2793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06" name="Google Shape;106;g1252ace50ef_0_524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52ace50ef_0_532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252ace50ef_0_532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1252ace50ef_0_532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1252ace50ef_0_532"/>
          <p:cNvSpPr txBox="1"/>
          <p:nvPr>
            <p:ph idx="1" type="body"/>
          </p:nvPr>
        </p:nvSpPr>
        <p:spPr>
          <a:xfrm>
            <a:off x="437367" y="5551333"/>
            <a:ext cx="9886800" cy="806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12" name="Google Shape;112;g1252ace50ef_0_532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252ace50ef_0_43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" name="Google Shape;11;g1252ace50ef_0_434"/>
          <p:cNvSpPr txBox="1"/>
          <p:nvPr>
            <p:ph idx="1" type="body"/>
          </p:nvPr>
        </p:nvSpPr>
        <p:spPr>
          <a:xfrm>
            <a:off x="415600" y="1536633"/>
            <a:ext cx="11360700" cy="45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Calibri"/>
              <a:buChar char="●"/>
              <a:defRPr sz="1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g1252ace50ef_0_434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5.png"/><Relationship Id="rId5" Type="http://schemas.openxmlformats.org/officeDocument/2006/relationships/image" Target="../media/image14.png"/><Relationship Id="rId6" Type="http://schemas.openxmlformats.org/officeDocument/2006/relationships/image" Target="../media/image25.png"/><Relationship Id="rId7" Type="http://schemas.openxmlformats.org/officeDocument/2006/relationships/image" Target="../media/image21.png"/><Relationship Id="rId8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29.png"/><Relationship Id="rId5" Type="http://schemas.openxmlformats.org/officeDocument/2006/relationships/image" Target="../media/image2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3.png"/><Relationship Id="rId4" Type="http://schemas.openxmlformats.org/officeDocument/2006/relationships/image" Target="../media/image24.png"/><Relationship Id="rId5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Relationship Id="rId4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6.png"/><Relationship Id="rId4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 amt="28000"/>
            </a:blip>
            <a:stretch>
              <a:fillRect b="0" l="0" r="0" t="0"/>
            </a:stretch>
          </a:blipFill>
          <a:ln cap="rnd" cmpd="sng" w="15875">
            <a:solidFill>
              <a:srgbClr val="3224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50" name="Google Shape;150;p1"/>
          <p:cNvSpPr txBox="1"/>
          <p:nvPr>
            <p:ph type="ctrTitle"/>
          </p:nvPr>
        </p:nvSpPr>
        <p:spPr>
          <a:xfrm>
            <a:off x="1454825" y="2563125"/>
            <a:ext cx="10499700" cy="26484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6578"/>
              <a:buFont typeface="NSimSun"/>
              <a:buNone/>
            </a:pPr>
            <a:r>
              <a:rPr b="1" lang="en-US" sz="675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Roku </a:t>
            </a:r>
            <a:r>
              <a:rPr b="1" lang="en-US" sz="675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Review </a:t>
            </a:r>
            <a:endParaRPr b="1" sz="675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6578"/>
              <a:buFont typeface="NSimSun"/>
              <a:buNone/>
            </a:pPr>
            <a:r>
              <a:rPr b="1" lang="en-US" sz="675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Analysis:</a:t>
            </a:r>
            <a:endParaRPr b="1" sz="675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6578"/>
              <a:buFont typeface="NSimSun"/>
              <a:buNone/>
            </a:pPr>
            <a:r>
              <a:t/>
            </a:r>
            <a:endParaRPr b="1" sz="675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0000"/>
              <a:buFont typeface="Arial"/>
              <a:buNone/>
            </a:pPr>
            <a:r>
              <a:t/>
            </a:r>
            <a:endParaRPr b="1" i="1" sz="5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653"/>
              <a:buFont typeface="Arial"/>
              <a:buNone/>
            </a:pPr>
            <a:r>
              <a:rPr b="1" i="1" lang="en-US" sz="397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 product upgrade improve user experience?</a:t>
            </a:r>
            <a:endParaRPr b="1" sz="731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"/>
          <p:cNvSpPr txBox="1"/>
          <p:nvPr/>
        </p:nvSpPr>
        <p:spPr>
          <a:xfrm>
            <a:off x="6560225" y="5710050"/>
            <a:ext cx="9440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Team 11</a:t>
            </a:r>
            <a:endParaRPr b="1" sz="2100"/>
          </a:p>
        </p:txBody>
      </p:sp>
      <p:sp>
        <p:nvSpPr>
          <p:cNvPr id="152" name="Google Shape;152;p1"/>
          <p:cNvSpPr txBox="1"/>
          <p:nvPr/>
        </p:nvSpPr>
        <p:spPr>
          <a:xfrm>
            <a:off x="4321800" y="6063675"/>
            <a:ext cx="9846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Heran Bai, Shauna Han, Megan Reddy, Yachen Xiao, Shucen Yu, Shengkang Zhou</a:t>
            </a:r>
            <a:endParaRPr b="1"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2522521b1a_0_0"/>
          <p:cNvSpPr txBox="1"/>
          <p:nvPr/>
        </p:nvSpPr>
        <p:spPr>
          <a:xfrm>
            <a:off x="1494900" y="520400"/>
            <a:ext cx="5529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</a:rPr>
              <a:t>NLP Approaches Ⅱ</a:t>
            </a:r>
            <a:endParaRPr b="1" sz="3000">
              <a:solidFill>
                <a:schemeClr val="lt1"/>
              </a:solidFill>
            </a:endParaRPr>
          </a:p>
        </p:txBody>
      </p:sp>
      <p:pic>
        <p:nvPicPr>
          <p:cNvPr id="267" name="Google Shape;267;g12522521b1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1275" y="1340625"/>
            <a:ext cx="2269305" cy="164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g12522521b1a_0_0"/>
          <p:cNvPicPr preferRelativeResize="0"/>
          <p:nvPr/>
        </p:nvPicPr>
        <p:blipFill rotWithShape="1">
          <a:blip r:embed="rId4">
            <a:alphaModFix/>
          </a:blip>
          <a:srcRect b="0" l="21560" r="23758" t="0"/>
          <a:stretch/>
        </p:blipFill>
        <p:spPr>
          <a:xfrm>
            <a:off x="9552024" y="1144250"/>
            <a:ext cx="1919533" cy="18633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g12522521b1a_0_0"/>
          <p:cNvSpPr txBox="1"/>
          <p:nvPr/>
        </p:nvSpPr>
        <p:spPr>
          <a:xfrm>
            <a:off x="8737078" y="744050"/>
            <a:ext cx="313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Nunito"/>
                <a:ea typeface="Nunito"/>
                <a:cs typeface="Nunito"/>
                <a:sym typeface="Nunito"/>
              </a:rPr>
              <a:t>Amazon Reviews Word Cloud 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70" name="Google Shape;270;g12522521b1a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68599" y="3086035"/>
            <a:ext cx="2370050" cy="16426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12522521b1a_0_0"/>
          <p:cNvPicPr preferRelativeResize="0"/>
          <p:nvPr/>
        </p:nvPicPr>
        <p:blipFill rotWithShape="1">
          <a:blip r:embed="rId6">
            <a:alphaModFix/>
          </a:blip>
          <a:srcRect b="0" l="19572" r="20424" t="0"/>
          <a:stretch/>
        </p:blipFill>
        <p:spPr>
          <a:xfrm>
            <a:off x="9574249" y="2962520"/>
            <a:ext cx="1919526" cy="1889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g12522521b1a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84600" y="4803673"/>
            <a:ext cx="2370050" cy="169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g12522521b1a_0_0"/>
          <p:cNvPicPr preferRelativeResize="0"/>
          <p:nvPr/>
        </p:nvPicPr>
        <p:blipFill rotWithShape="1">
          <a:blip r:embed="rId8">
            <a:alphaModFix/>
          </a:blip>
          <a:srcRect b="5466" l="21529" r="21272" t="3276"/>
          <a:stretch/>
        </p:blipFill>
        <p:spPr>
          <a:xfrm>
            <a:off x="9650450" y="4864625"/>
            <a:ext cx="1822611" cy="1694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4" name="Google Shape;274;g12522521b1a_0_0"/>
          <p:cNvCxnSpPr/>
          <p:nvPr/>
        </p:nvCxnSpPr>
        <p:spPr>
          <a:xfrm>
            <a:off x="9296400" y="1357750"/>
            <a:ext cx="83100" cy="504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5" name="Google Shape;275;g12522521b1a_0_0"/>
          <p:cNvSpPr txBox="1"/>
          <p:nvPr/>
        </p:nvSpPr>
        <p:spPr>
          <a:xfrm>
            <a:off x="718375" y="3973875"/>
            <a:ext cx="4456800" cy="2232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Results:</a:t>
            </a:r>
            <a:endParaRPr b="1" sz="2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-US" sz="1600"/>
              <a:t>Overall, similar patterns of frequent words shown for both tweets and amazon reviews.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-US" sz="1600"/>
              <a:t>More brand names (ie. apple, amazon, google, etc) appeared in tweets than in Amazon reviews.</a:t>
            </a:r>
            <a:endParaRPr sz="1600"/>
          </a:p>
        </p:txBody>
      </p:sp>
      <p:sp>
        <p:nvSpPr>
          <p:cNvPr id="276" name="Google Shape;276;g12522521b1a_0_0"/>
          <p:cNvSpPr txBox="1"/>
          <p:nvPr/>
        </p:nvSpPr>
        <p:spPr>
          <a:xfrm>
            <a:off x="5777350" y="19257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OS 9.4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g12522521b1a_0_0"/>
          <p:cNvSpPr txBox="1"/>
          <p:nvPr/>
        </p:nvSpPr>
        <p:spPr>
          <a:xfrm>
            <a:off x="5777350" y="3707250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OS 10.0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g12522521b1a_0_0"/>
          <p:cNvSpPr txBox="1"/>
          <p:nvPr/>
        </p:nvSpPr>
        <p:spPr>
          <a:xfrm>
            <a:off x="5777350" y="533632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OS 10.5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g12522521b1a_0_0"/>
          <p:cNvSpPr txBox="1"/>
          <p:nvPr/>
        </p:nvSpPr>
        <p:spPr>
          <a:xfrm>
            <a:off x="6795463" y="744050"/>
            <a:ext cx="24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Nunito"/>
                <a:ea typeface="Nunito"/>
                <a:cs typeface="Nunito"/>
                <a:sym typeface="Nunito"/>
              </a:rPr>
              <a:t> Tweets Word Cloud 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0" name="Google Shape;280;g12522521b1a_0_0"/>
          <p:cNvSpPr txBox="1"/>
          <p:nvPr/>
        </p:nvSpPr>
        <p:spPr>
          <a:xfrm>
            <a:off x="1037700" y="1751175"/>
            <a:ext cx="593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111111"/>
                </a:solidFill>
              </a:rPr>
              <a:t>Word Cloud Visualizations</a:t>
            </a:r>
            <a:endParaRPr b="1" sz="2000">
              <a:solidFill>
                <a:srgbClr val="111111"/>
              </a:solidFill>
            </a:endParaRPr>
          </a:p>
        </p:txBody>
      </p:sp>
      <p:pic>
        <p:nvPicPr>
          <p:cNvPr id="281" name="Google Shape;281;g12522521b1a_0_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6700" y="464475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12522521b1a_0_0"/>
          <p:cNvSpPr txBox="1"/>
          <p:nvPr/>
        </p:nvSpPr>
        <p:spPr>
          <a:xfrm>
            <a:off x="656700" y="2326125"/>
            <a:ext cx="5314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Used Python </a:t>
            </a:r>
            <a:r>
              <a:rPr lang="en-US" sz="1500">
                <a:highlight>
                  <a:srgbClr val="FFFFFF"/>
                </a:highlight>
              </a:rPr>
              <a:t>inbuilt</a:t>
            </a:r>
            <a:r>
              <a:rPr lang="en-US" sz="1500">
                <a:highlight>
                  <a:srgbClr val="FFFFFF"/>
                </a:highlight>
              </a:rPr>
              <a:t> library to generate word cloud</a:t>
            </a:r>
            <a:endParaRPr sz="1500">
              <a:highlight>
                <a:schemeClr val="dk1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Cleaned the dataset by filtering non-English words, removing URLs, and removing stop words</a:t>
            </a:r>
            <a:endParaRPr sz="1500"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chemeClr val="dk1"/>
                </a:highlight>
              </a:rPr>
              <a:t>Frequent words are with bigger and bolder letters</a:t>
            </a:r>
            <a:endParaRPr sz="15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25147e8f29_1_15"/>
          <p:cNvSpPr txBox="1"/>
          <p:nvPr>
            <p:ph type="title"/>
          </p:nvPr>
        </p:nvSpPr>
        <p:spPr>
          <a:xfrm>
            <a:off x="948150" y="541125"/>
            <a:ext cx="7612200" cy="1257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-"/>
            </a:pPr>
            <a:r>
              <a:rPr b="1"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Positive and Negative Sentiments on Roku</a:t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9" name="Google Shape;289;g125147e8f29_1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925" y="1642575"/>
            <a:ext cx="6896526" cy="4404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125147e8f29_1_15"/>
          <p:cNvSpPr txBox="1"/>
          <p:nvPr/>
        </p:nvSpPr>
        <p:spPr>
          <a:xfrm>
            <a:off x="1024350" y="1950825"/>
            <a:ext cx="30903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500"/>
              <a:t>* </a:t>
            </a:r>
            <a:r>
              <a:rPr i="1" lang="en-US" sz="1500"/>
              <a:t>Global Sentiment Analysis on combined data (tweets and Amazon reviews) of three Roku</a:t>
            </a:r>
            <a:r>
              <a:rPr i="1" lang="en-US" sz="1500"/>
              <a:t> </a:t>
            </a:r>
            <a:r>
              <a:rPr i="1" lang="en-US" sz="1500"/>
              <a:t>OS versions all together</a:t>
            </a:r>
            <a:endParaRPr i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/>
          </a:p>
        </p:txBody>
      </p:sp>
      <p:sp>
        <p:nvSpPr>
          <p:cNvPr id="291" name="Google Shape;291;g125147e8f29_1_15"/>
          <p:cNvSpPr txBox="1"/>
          <p:nvPr/>
        </p:nvSpPr>
        <p:spPr>
          <a:xfrm>
            <a:off x="1024350" y="3957350"/>
            <a:ext cx="3468600" cy="1108200"/>
          </a:xfrm>
          <a:prstGeom prst="rect">
            <a:avLst/>
          </a:prstGeom>
          <a:noFill/>
          <a:ln cap="flat" cmpd="sng" w="38100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According to the analysis, it seems that the majority of consumers </a:t>
            </a:r>
            <a:r>
              <a:rPr b="1" lang="en-US" sz="1500">
                <a:solidFill>
                  <a:srgbClr val="0000FF"/>
                </a:solidFill>
              </a:rPr>
              <a:t>think </a:t>
            </a:r>
            <a:r>
              <a:rPr b="1" lang="en-US" sz="1500">
                <a:solidFill>
                  <a:srgbClr val="0000FF"/>
                </a:solidFill>
              </a:rPr>
              <a:t>positively</a:t>
            </a:r>
            <a:r>
              <a:rPr b="1" lang="en-US" sz="1500">
                <a:solidFill>
                  <a:srgbClr val="0000FF"/>
                </a:solidFill>
              </a:rPr>
              <a:t> </a:t>
            </a:r>
            <a:r>
              <a:rPr b="1" lang="en-US" sz="1500"/>
              <a:t>about Roku product</a:t>
            </a:r>
            <a:r>
              <a:rPr b="1" lang="en-US" sz="1500"/>
              <a:t>s</a:t>
            </a:r>
            <a:r>
              <a:rPr b="1" lang="en-US" sz="1500"/>
              <a:t>.</a:t>
            </a:r>
            <a:endParaRPr b="1"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25147e8f29_1_9"/>
          <p:cNvSpPr/>
          <p:nvPr/>
        </p:nvSpPr>
        <p:spPr>
          <a:xfrm>
            <a:off x="952865" y="253713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Method:</a:t>
            </a:r>
            <a:endParaRPr b="1" sz="2000"/>
          </a:p>
        </p:txBody>
      </p:sp>
      <p:sp>
        <p:nvSpPr>
          <p:cNvPr id="298" name="Google Shape;298;g125147e8f29_1_9"/>
          <p:cNvSpPr/>
          <p:nvPr/>
        </p:nvSpPr>
        <p:spPr>
          <a:xfrm>
            <a:off x="1033425" y="2893225"/>
            <a:ext cx="5035500" cy="2985900"/>
          </a:xfrm>
          <a:prstGeom prst="rect">
            <a:avLst/>
          </a:prstGeom>
          <a:noFill/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-"/>
            </a:pPr>
            <a:r>
              <a:rPr lang="en-US" sz="1500"/>
              <a:t>For our sentiment analysis we used </a:t>
            </a:r>
            <a:r>
              <a:rPr b="1" i="1" lang="en-US" sz="1500"/>
              <a:t>Hu and Bing 2004 </a:t>
            </a:r>
            <a:r>
              <a:rPr b="1" lang="en-US" sz="1500"/>
              <a:t>dictionary</a:t>
            </a:r>
            <a:r>
              <a:rPr lang="en-US" sz="1500"/>
              <a:t> </a:t>
            </a:r>
            <a:endParaRPr sz="1500"/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With each update we studied the change in sentiment score to identify a trend in the change in sentiment score over the 3 updates</a:t>
            </a:r>
            <a:endParaRPr sz="1500"/>
          </a:p>
          <a:p>
            <a:pPr indent="-323850" lvl="0" marL="457200" marR="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Also studied the association between certain keywords and changes in sentiment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Implemented </a:t>
            </a:r>
            <a:r>
              <a:rPr b="1" lang="en-US" sz="1500"/>
              <a:t>ANOVA test </a:t>
            </a:r>
            <a:r>
              <a:rPr lang="en-US" sz="1500"/>
              <a:t>to see if the changes we observed were due to chance</a:t>
            </a:r>
            <a:endParaRPr sz="1500"/>
          </a:p>
        </p:txBody>
      </p:sp>
      <p:sp>
        <p:nvSpPr>
          <p:cNvPr id="299" name="Google Shape;299;g125147e8f29_1_9"/>
          <p:cNvSpPr/>
          <p:nvPr/>
        </p:nvSpPr>
        <p:spPr>
          <a:xfrm>
            <a:off x="952887" y="1547000"/>
            <a:ext cx="68952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Sentiment Proofreading</a:t>
            </a:r>
            <a:endParaRPr b="1" sz="2000"/>
          </a:p>
        </p:txBody>
      </p:sp>
      <p:sp>
        <p:nvSpPr>
          <p:cNvPr id="300" name="Google Shape;300;g125147e8f29_1_9"/>
          <p:cNvSpPr txBox="1"/>
          <p:nvPr/>
        </p:nvSpPr>
        <p:spPr>
          <a:xfrm>
            <a:off x="1494900" y="520400"/>
            <a:ext cx="5529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</a:rPr>
              <a:t>NLP Approaches Ⅲ</a:t>
            </a:r>
            <a:endParaRPr b="1" sz="3000">
              <a:solidFill>
                <a:schemeClr val="lt1"/>
              </a:solidFill>
            </a:endParaRPr>
          </a:p>
        </p:txBody>
      </p:sp>
      <p:pic>
        <p:nvPicPr>
          <p:cNvPr id="301" name="Google Shape;301;g125147e8f29_1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700" y="464475"/>
            <a:ext cx="677100" cy="677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hat is sentiment Analysis? How to Hold Social Media Sentiment Analysis" id="302" name="Google Shape;302;g125147e8f29_1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2775" y="464475"/>
            <a:ext cx="5529300" cy="2391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NTIMENT ANALYSIS | MST Solutions" id="303" name="Google Shape;303;g125147e8f29_1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3675" y="2985675"/>
            <a:ext cx="4687500" cy="312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9" name="Google Shape;309;g12584ca5805_0_45"/>
          <p:cNvGraphicFramePr/>
          <p:nvPr/>
        </p:nvGraphicFramePr>
        <p:xfrm>
          <a:off x="1103825" y="395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922925"/>
                <a:gridCol w="1073875"/>
                <a:gridCol w="1062275"/>
                <a:gridCol w="1155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Amazon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Twitter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Combined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OS 9.4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0.5532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0.4282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0.4705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OS 10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0.5504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0.3934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0.4542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OS 10.5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0.4742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0.3829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0.4103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p-value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0.01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0.02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0.01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10" name="Google Shape;310;g12584ca5805_0_45"/>
          <p:cNvSpPr/>
          <p:nvPr/>
        </p:nvSpPr>
        <p:spPr>
          <a:xfrm>
            <a:off x="1103828" y="328678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Sentiment Change Over Updates</a:t>
            </a:r>
            <a:endParaRPr b="1" sz="2000"/>
          </a:p>
        </p:txBody>
      </p:sp>
      <p:sp>
        <p:nvSpPr>
          <p:cNvPr id="311" name="Google Shape;311;g12584ca5805_0_45"/>
          <p:cNvSpPr/>
          <p:nvPr/>
        </p:nvSpPr>
        <p:spPr>
          <a:xfrm>
            <a:off x="6035053" y="329023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Keyword sentiment </a:t>
            </a:r>
            <a:endParaRPr b="1" sz="2000"/>
          </a:p>
        </p:txBody>
      </p:sp>
      <p:graphicFrame>
        <p:nvGraphicFramePr>
          <p:cNvPr id="312" name="Google Shape;312;g12584ca5805_0_45"/>
          <p:cNvGraphicFramePr/>
          <p:nvPr/>
        </p:nvGraphicFramePr>
        <p:xfrm>
          <a:off x="6157800" y="397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2139050"/>
                <a:gridCol w="2197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review with </a:t>
                      </a:r>
                      <a:r>
                        <a:rPr i="1" lang="en-US" sz="1100"/>
                        <a:t>“connect”</a:t>
                      </a:r>
                      <a:endParaRPr i="1" sz="1100"/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review without </a:t>
                      </a:r>
                      <a:r>
                        <a:rPr i="1" lang="en-US" sz="1100"/>
                        <a:t>“connect”</a:t>
                      </a:r>
                      <a:endParaRPr i="1" sz="1100"/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0.4210</a:t>
                      </a:r>
                      <a:endParaRPr sz="1100"/>
                    </a:p>
                  </a:txBody>
                  <a:tcPr marT="91425" marB="91425" marR="91425" marL="91425"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0.4890</a:t>
                      </a:r>
                      <a:endParaRPr sz="1100"/>
                    </a:p>
                  </a:txBody>
                  <a:tcPr marT="91425" marB="91425" marR="91425" marL="91425"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graphicFrame>
        <p:nvGraphicFramePr>
          <p:cNvPr id="313" name="Google Shape;313;g12584ca5805_0_45"/>
          <p:cNvGraphicFramePr/>
          <p:nvPr/>
        </p:nvGraphicFramePr>
        <p:xfrm>
          <a:off x="6157800" y="49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2139050"/>
                <a:gridCol w="2197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review with </a:t>
                      </a:r>
                      <a:r>
                        <a:rPr i="1" lang="en-US" sz="1100"/>
                        <a:t>“battery”</a:t>
                      </a:r>
                      <a:endParaRPr i="1" sz="1100"/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review without </a:t>
                      </a:r>
                      <a:r>
                        <a:rPr i="1" lang="en-US" sz="1100"/>
                        <a:t>“battery”</a:t>
                      </a:r>
                      <a:endParaRPr i="1" sz="1100"/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0.3581</a:t>
                      </a:r>
                      <a:endParaRPr sz="1100"/>
                    </a:p>
                  </a:txBody>
                  <a:tcPr marT="91425" marB="91425" marR="91425" marL="91425"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0.4857</a:t>
                      </a:r>
                      <a:endParaRPr sz="1100"/>
                    </a:p>
                  </a:txBody>
                  <a:tcPr marT="91425" marB="91425" marR="91425" marL="91425"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314" name="Google Shape;314;g12584ca5805_0_45"/>
          <p:cNvSpPr/>
          <p:nvPr/>
        </p:nvSpPr>
        <p:spPr>
          <a:xfrm>
            <a:off x="865928" y="54948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b="1" lang="en-US" sz="2200"/>
              <a:t>Sentiment </a:t>
            </a:r>
            <a:r>
              <a:rPr b="1" lang="en-US" sz="2200"/>
              <a:t>Result</a:t>
            </a:r>
            <a:endParaRPr b="1" sz="2200"/>
          </a:p>
        </p:txBody>
      </p:sp>
      <p:sp>
        <p:nvSpPr>
          <p:cNvPr id="315" name="Google Shape;315;g12584ca5805_0_45"/>
          <p:cNvSpPr/>
          <p:nvPr/>
        </p:nvSpPr>
        <p:spPr>
          <a:xfrm>
            <a:off x="1057575" y="1134175"/>
            <a:ext cx="9436500" cy="225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Results showed that each update resulted in a decrease in the sentiment score.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Anova test results showed a p-value of &lt;0.05 for each score indicating that the results were statistically significant.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Certain keywords such as </a:t>
            </a:r>
            <a:r>
              <a:rPr i="1" lang="en-US" sz="1500"/>
              <a:t>“connect”</a:t>
            </a:r>
            <a:r>
              <a:rPr lang="en-US" sz="1500"/>
              <a:t> and </a:t>
            </a:r>
            <a:r>
              <a:rPr i="1" lang="en-US" sz="1500"/>
              <a:t>“battery”</a:t>
            </a:r>
            <a:r>
              <a:rPr lang="en-US" sz="1500"/>
              <a:t> surfaced in LDA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US" sz="1500"/>
              <a:t>We postulated that the reviews containing these keywords were more likely to be negative reviews.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US" sz="1500"/>
              <a:t>We ran sentiment analysis which confirmed our hypothesis that these keywords were associated with </a:t>
            </a:r>
            <a:r>
              <a:rPr lang="en-US" sz="1500"/>
              <a:t>negative</a:t>
            </a:r>
            <a:r>
              <a:rPr lang="en-US" sz="1500"/>
              <a:t> reviews since the presence of these keywords in a review often resulted in a lower sentiment score.</a:t>
            </a:r>
            <a:endParaRPr sz="1500"/>
          </a:p>
        </p:txBody>
      </p:sp>
      <p:sp>
        <p:nvSpPr>
          <p:cNvPr id="316" name="Google Shape;316;g12584ca5805_0_45"/>
          <p:cNvSpPr txBox="1"/>
          <p:nvPr/>
        </p:nvSpPr>
        <p:spPr>
          <a:xfrm>
            <a:off x="1103825" y="5985225"/>
            <a:ext cx="211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alpha=0.05, two-tailed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2542eac81a_0_0"/>
          <p:cNvSpPr txBox="1"/>
          <p:nvPr>
            <p:ph type="title"/>
          </p:nvPr>
        </p:nvSpPr>
        <p:spPr>
          <a:xfrm>
            <a:off x="455375" y="1241717"/>
            <a:ext cx="10007700" cy="1272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Common features with frequently update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23" name="Google Shape;323;g12542eac81a_0_0"/>
          <p:cNvGraphicFramePr/>
          <p:nvPr/>
        </p:nvGraphicFramePr>
        <p:xfrm>
          <a:off x="489350" y="198937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1183825"/>
                <a:gridCol w="2081900"/>
                <a:gridCol w="1995375"/>
                <a:gridCol w="2086800"/>
              </a:tblGrid>
              <a:tr h="36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Version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Amazon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Twitter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Combined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3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OS 9.4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Roku device with their voice remotely using the Home app and Siri on iPhone, iPad, Mac, Apple Watch, or HomePod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All Roku devices provide easy access to watch free TV, live news, sports, movies, and more.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19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extLst>
                            <a:ext uri="http://customooxmlschemas.google.com/">
                              <go:slidesCustomData xmlns:go="http://customooxmlschemas.google.com/" textRoundtripDataId="8"/>
                            </a:ext>
                          </a:extLst>
                        </a:rPr>
                        <a:t>OS 10.0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Live TV offers easy access to cable alternatives, including Hulu + Live TV, fuboTV, Philo, Sling, and YouTube TV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All Roku devices provide easy access to watch free TV, live news, sports, movies, and more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70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OS 10.5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The Home tab provides easy access to the latest entertainment and channels, and offers a new way to explore Zones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More access to streaming live TV (U.S.) 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Roku TV users have quick and easy access to live TV </a:t>
                      </a:r>
                      <a:endParaRPr sz="1100"/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Roku Voice Remote Pro owners will also get tips on using hands-free voice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24" name="Google Shape;324;g12542eac81a_0_0"/>
          <p:cNvSpPr txBox="1"/>
          <p:nvPr/>
        </p:nvSpPr>
        <p:spPr>
          <a:xfrm>
            <a:off x="1247350" y="456025"/>
            <a:ext cx="5969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</a:rPr>
              <a:t>Result Interpretation</a:t>
            </a:r>
            <a:endParaRPr b="1" sz="3000">
              <a:solidFill>
                <a:schemeClr val="lt1"/>
              </a:solidFill>
            </a:endParaRPr>
          </a:p>
        </p:txBody>
      </p:sp>
      <p:pic>
        <p:nvPicPr>
          <p:cNvPr id="325" name="Google Shape;325;g12542eac81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3325" y="1775125"/>
            <a:ext cx="3542775" cy="235754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57150">
              <a:srgbClr val="000000">
                <a:alpha val="50000"/>
              </a:srgbClr>
            </a:outerShdw>
          </a:effectLst>
        </p:spPr>
      </p:pic>
      <p:pic>
        <p:nvPicPr>
          <p:cNvPr id="326" name="Google Shape;326;g12542eac81a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5850" y="4313452"/>
            <a:ext cx="3542775" cy="1983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</p:pic>
      <p:pic>
        <p:nvPicPr>
          <p:cNvPr id="327" name="Google Shape;327;g12542eac81a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250" y="442823"/>
            <a:ext cx="646500" cy="6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542eac81a_0_5"/>
          <p:cNvSpPr txBox="1"/>
          <p:nvPr>
            <p:ph type="title"/>
          </p:nvPr>
        </p:nvSpPr>
        <p:spPr>
          <a:xfrm>
            <a:off x="461300" y="712267"/>
            <a:ext cx="10007700" cy="1272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System and Hardware Connection Upgrade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34" name="Google Shape;334;g12542eac81a_0_5"/>
          <p:cNvGraphicFramePr/>
          <p:nvPr/>
        </p:nvGraphicFramePr>
        <p:xfrm>
          <a:off x="544250" y="1500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1283450"/>
                <a:gridCol w="2134700"/>
                <a:gridCol w="1709050"/>
                <a:gridCol w="1709050"/>
              </a:tblGrid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Version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Amazon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Twitter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Combined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OS 9.4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100"/>
                        <a:buChar char="●"/>
                      </a:pPr>
                      <a:r>
                        <a:rPr lang="en-US" sz="1100">
                          <a:solidFill>
                            <a:srgbClr val="FF0000"/>
                          </a:solidFill>
                        </a:rPr>
                        <a:t>Many people have the issue of the remote doesn’t work even if they reset the device, so they have to open the app to control ROKU, which is annoying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Roku TVs let you access free live broadcast TV using your home’s antenna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Often compared with apple TV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4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extLst>
                            <a:ext uri="http://customooxmlschemas.google.com/">
                              <go:slidesCustomData xmlns:go="http://customooxmlschemas.google.com/" textRoundtripDataId="9"/>
                            </a:ext>
                          </a:extLst>
                        </a:rPr>
                        <a:t>OS 10.0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100"/>
                        <a:buChar char="●"/>
                      </a:pPr>
                      <a:r>
                        <a:rPr lang="en-US" sz="1100">
                          <a:solidFill>
                            <a:srgbClr val="FF0000"/>
                          </a:solidFill>
                        </a:rPr>
                        <a:t>The earbud option of the remote  uses up battery really quick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2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OS 10.5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 Ruku able to combined in many ways to best suit your home setup speaker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Improvements to the Roku mobile app</a:t>
                      </a:r>
                      <a:endParaRPr sz="1100"/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Users will experience faster channel launch.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35" name="Google Shape;335;g12542eac81a_0_5"/>
          <p:cNvPicPr preferRelativeResize="0"/>
          <p:nvPr/>
        </p:nvPicPr>
        <p:blipFill rotWithShape="1">
          <a:blip r:embed="rId3">
            <a:alphaModFix/>
          </a:blip>
          <a:srcRect b="0" l="-13780" r="13779" t="0"/>
          <a:stretch/>
        </p:blipFill>
        <p:spPr>
          <a:xfrm>
            <a:off x="7380525" y="3827850"/>
            <a:ext cx="4227048" cy="23783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57150">
              <a:srgbClr val="000000">
                <a:alpha val="50000"/>
              </a:srgbClr>
            </a:outerShdw>
          </a:effectLst>
        </p:spPr>
      </p:pic>
      <p:pic>
        <p:nvPicPr>
          <p:cNvPr id="336" name="Google Shape;336;g12542eac81a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2150" y="1347775"/>
            <a:ext cx="3791625" cy="213040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2542eac81a_0_10"/>
          <p:cNvSpPr txBox="1"/>
          <p:nvPr>
            <p:ph type="title"/>
          </p:nvPr>
        </p:nvSpPr>
        <p:spPr>
          <a:xfrm>
            <a:off x="431075" y="743217"/>
            <a:ext cx="10007700" cy="1272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features and contents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3" name="Google Shape;343;g12542eac81a_0_10"/>
          <p:cNvGraphicFramePr/>
          <p:nvPr/>
        </p:nvGraphicFramePr>
        <p:xfrm>
          <a:off x="435550" y="165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992300"/>
                <a:gridCol w="2085950"/>
                <a:gridCol w="2085975"/>
                <a:gridCol w="1721425"/>
              </a:tblGrid>
              <a:tr h="29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Version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Amazon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Twitter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Combined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6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OS 9.4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Often compared with fire TV stick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Often compared with fire TV stick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Often compared with fire TV stick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6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>
                          <a:extLst>
                            <a:ext uri="http://customooxmlschemas.google.com/">
                              <go:slidesCustomData xmlns:go="http://customooxmlschemas.google.com/" textRoundtripDataId="10"/>
                            </a:ext>
                          </a:extLst>
                        </a:rPr>
                        <a:t>OS 10.0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Support better Wifi connection</a:t>
                      </a:r>
                      <a:endParaRPr sz="1100"/>
                    </a:p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Rich and immersive sound experience with the new Virtual Surround setting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Consumer</a:t>
                      </a:r>
                      <a:r>
                        <a:rPr lang="en-US" sz="1100"/>
                        <a:t> Bought it to watch the nanny</a:t>
                      </a:r>
                      <a:endParaRPr sz="1100"/>
                    </a:p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Join the club to watch a show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59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OS 10.5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Automatic Wi-Fi® network detection technology ensure smooth streaming experiences for Roku users</a:t>
                      </a:r>
                      <a:endParaRPr sz="1100"/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Brings exciting new interactive features, full surround sound capability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Live TV also offers easy access to cable alternatives, including Hulu + Live TV, fuboTV, Philo, Sling, and YouTube TV</a:t>
                      </a:r>
                      <a:endParaRPr sz="1100"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691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44" name="Google Shape;344;g12542eac81a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9939" y="1152525"/>
            <a:ext cx="3342210" cy="22258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57150">
              <a:srgbClr val="000000">
                <a:alpha val="50000"/>
              </a:srgbClr>
            </a:outerShdw>
          </a:effectLst>
        </p:spPr>
      </p:pic>
      <p:pic>
        <p:nvPicPr>
          <p:cNvPr id="345" name="Google Shape;345;g12542eac81a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8725" y="3879350"/>
            <a:ext cx="3342201" cy="204874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571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256803af1a_1_1"/>
          <p:cNvSpPr txBox="1"/>
          <p:nvPr>
            <p:ph type="title"/>
          </p:nvPr>
        </p:nvSpPr>
        <p:spPr>
          <a:xfrm>
            <a:off x="679200" y="414292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1256803af1a_1_1"/>
          <p:cNvSpPr txBox="1"/>
          <p:nvPr/>
        </p:nvSpPr>
        <p:spPr>
          <a:xfrm>
            <a:off x="679200" y="1129575"/>
            <a:ext cx="10833600" cy="5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AutoNum type="arabicParenR"/>
            </a:pPr>
            <a:r>
              <a:rPr lang="en-US" sz="1800">
                <a:solidFill>
                  <a:srgbClr val="292929"/>
                </a:solidFill>
              </a:rPr>
              <a:t>Our finding is </a:t>
            </a:r>
            <a:r>
              <a:rPr lang="en-US" sz="1800">
                <a:solidFill>
                  <a:srgbClr val="292929"/>
                </a:solidFill>
              </a:rPr>
              <a:t>parallel</a:t>
            </a:r>
            <a:r>
              <a:rPr lang="en-US" sz="1800">
                <a:solidFill>
                  <a:srgbClr val="292929"/>
                </a:solidFill>
              </a:rPr>
              <a:t> with our assumption that </a:t>
            </a:r>
            <a:r>
              <a:rPr lang="en-US" sz="1800">
                <a:solidFill>
                  <a:srgbClr val="292929"/>
                </a:solidFill>
              </a:rPr>
              <a:t>Roku’s frequent software update contributed to enhanced user experience. </a:t>
            </a:r>
            <a:endParaRPr sz="1800">
              <a:solidFill>
                <a:srgbClr val="29292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92929"/>
                </a:solidFill>
              </a:rPr>
              <a:t>→ While there were negative sentiments expressed by users concerning “issues”, “break”, “miss”, the overall user experience seemed very positive.</a:t>
            </a:r>
            <a:endParaRPr sz="1800">
              <a:solidFill>
                <a:srgbClr val="29292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92929"/>
                </a:solidFill>
              </a:rPr>
              <a:t>→ According to our sentiment analysis, while </a:t>
            </a:r>
            <a:r>
              <a:rPr lang="en-US" sz="1800"/>
              <a:t>each OS update resulted in a decrease in the sentiment score, the overall score was positive, which again confirms our assumption that software update contributes to enhanced user experience.</a:t>
            </a:r>
            <a:endParaRPr sz="1800">
              <a:solidFill>
                <a:srgbClr val="29292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9292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AutoNum type="arabicParenR"/>
            </a:pPr>
            <a:r>
              <a:rPr lang="en-US" sz="1800">
                <a:solidFill>
                  <a:srgbClr val="292929"/>
                </a:solidFill>
              </a:rPr>
              <a:t>According to the amazon reviews analysis, the keys for Roku’s success can be attributed to: </a:t>
            </a:r>
            <a:endParaRPr sz="1800">
              <a:solidFill>
                <a:srgbClr val="292929"/>
              </a:solidFill>
            </a:endParaRPr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-"/>
            </a:pPr>
            <a:r>
              <a:rPr lang="en-US" sz="1800">
                <a:solidFill>
                  <a:srgbClr val="292929"/>
                </a:solidFill>
              </a:rPr>
              <a:t>Easy access to different cable alternatives and shows</a:t>
            </a:r>
            <a:endParaRPr sz="1800">
              <a:solidFill>
                <a:srgbClr val="292929"/>
              </a:solidFill>
            </a:endParaRPr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-"/>
            </a:pPr>
            <a:r>
              <a:rPr lang="en-US" sz="1800">
                <a:solidFill>
                  <a:srgbClr val="292929"/>
                </a:solidFill>
              </a:rPr>
              <a:t>Automatic switch wifi to provide better streaming experiences</a:t>
            </a:r>
            <a:endParaRPr sz="1800">
              <a:solidFill>
                <a:srgbClr val="292929"/>
              </a:solidFill>
            </a:endParaRPr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-"/>
            </a:pPr>
            <a:r>
              <a:rPr lang="en-US" sz="1800">
                <a:solidFill>
                  <a:srgbClr val="292929"/>
                </a:solidFill>
              </a:rPr>
              <a:t>Voice control functions and good sound system experience</a:t>
            </a:r>
            <a:endParaRPr sz="1800">
              <a:solidFill>
                <a:srgbClr val="29292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9292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AutoNum type="arabicParenR"/>
            </a:pPr>
            <a:r>
              <a:rPr lang="en-US" sz="1800">
                <a:solidFill>
                  <a:srgbClr val="292929"/>
                </a:solidFill>
              </a:rPr>
              <a:t>We observed that there are unresolved issues with Roku software; in the reviews, people complained about the remote control not working even when they reset the device, and about the short-lived battery for the remote earbuds option.</a:t>
            </a:r>
            <a:endParaRPr sz="1800">
              <a:solidFill>
                <a:srgbClr val="29292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92929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8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8" name="Google Shape;358;p8"/>
          <p:cNvSpPr/>
          <p:nvPr/>
        </p:nvSpPr>
        <p:spPr>
          <a:xfrm>
            <a:off x="865928" y="39708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</a:rPr>
              <a:t>Recommendation</a:t>
            </a:r>
            <a:endParaRPr b="1" sz="3000"/>
          </a:p>
        </p:txBody>
      </p:sp>
      <p:pic>
        <p:nvPicPr>
          <p:cNvPr id="359" name="Google Shape;35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025" y="5285900"/>
            <a:ext cx="4779275" cy="75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5601" y="2145051"/>
            <a:ext cx="4385849" cy="367757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8"/>
          <p:cNvSpPr txBox="1"/>
          <p:nvPr/>
        </p:nvSpPr>
        <p:spPr>
          <a:xfrm>
            <a:off x="942125" y="2927275"/>
            <a:ext cx="14301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A general idea on how the customers/ netizen’s sentiment fluctuate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362" name="Google Shape;362;p8"/>
          <p:cNvSpPr txBox="1"/>
          <p:nvPr/>
        </p:nvSpPr>
        <p:spPr>
          <a:xfrm>
            <a:off x="2536925" y="2927250"/>
            <a:ext cx="2199600" cy="22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A pre-stage understanding about bugs or features that customers like before digging into each comments manually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363" name="Google Shape;363;p8"/>
          <p:cNvSpPr txBox="1"/>
          <p:nvPr/>
        </p:nvSpPr>
        <p:spPr>
          <a:xfrm>
            <a:off x="4501175" y="2927250"/>
            <a:ext cx="18630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Precisely put advertisements targeting features that a platform care more about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cxnSp>
        <p:nvCxnSpPr>
          <p:cNvPr id="364" name="Google Shape;364;p8"/>
          <p:cNvCxnSpPr/>
          <p:nvPr/>
        </p:nvCxnSpPr>
        <p:spPr>
          <a:xfrm>
            <a:off x="889800" y="2866175"/>
            <a:ext cx="48492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8"/>
          <p:cNvCxnSpPr/>
          <p:nvPr/>
        </p:nvCxnSpPr>
        <p:spPr>
          <a:xfrm flipH="1" rot="10800000">
            <a:off x="1042200" y="5143475"/>
            <a:ext cx="48414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6" name="Google Shape;366;p8"/>
          <p:cNvSpPr txBox="1"/>
          <p:nvPr/>
        </p:nvSpPr>
        <p:spPr>
          <a:xfrm>
            <a:off x="868100" y="1247650"/>
            <a:ext cx="5034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We recommend the company to apply the NLP process for:</a:t>
            </a:r>
            <a:endParaRPr b="1" sz="2000"/>
          </a:p>
        </p:txBody>
      </p:sp>
      <p:pic>
        <p:nvPicPr>
          <p:cNvPr id="367" name="Google Shape;367;p8"/>
          <p:cNvPicPr preferRelativeResize="0"/>
          <p:nvPr/>
        </p:nvPicPr>
        <p:blipFill rotWithShape="1">
          <a:blip r:embed="rId5">
            <a:alphaModFix/>
          </a:blip>
          <a:srcRect b="0" l="0" r="66029" t="51486"/>
          <a:stretch/>
        </p:blipFill>
        <p:spPr>
          <a:xfrm>
            <a:off x="878213" y="1998075"/>
            <a:ext cx="1430124" cy="95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8"/>
          <p:cNvPicPr preferRelativeResize="0"/>
          <p:nvPr/>
        </p:nvPicPr>
        <p:blipFill rotWithShape="1">
          <a:blip r:embed="rId5">
            <a:alphaModFix/>
          </a:blip>
          <a:srcRect b="0" l="36479" r="34935" t="51486"/>
          <a:stretch/>
        </p:blipFill>
        <p:spPr>
          <a:xfrm>
            <a:off x="2798875" y="1998075"/>
            <a:ext cx="1203326" cy="95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8"/>
          <p:cNvPicPr preferRelativeResize="0"/>
          <p:nvPr/>
        </p:nvPicPr>
        <p:blipFill rotWithShape="1">
          <a:blip r:embed="rId5">
            <a:alphaModFix/>
          </a:blip>
          <a:srcRect b="0" l="74079" r="0" t="51486"/>
          <a:stretch/>
        </p:blipFill>
        <p:spPr>
          <a:xfrm>
            <a:off x="4660475" y="1998075"/>
            <a:ext cx="1091225" cy="9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g1252ace50ef_0_6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38200"/>
            <a:ext cx="5073991" cy="5246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1252ace50ef_0_6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8391" y="152400"/>
            <a:ext cx="5761138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2573802864_1_0"/>
          <p:cNvSpPr/>
          <p:nvPr/>
        </p:nvSpPr>
        <p:spPr>
          <a:xfrm>
            <a:off x="1393367" y="616233"/>
            <a:ext cx="53124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</a:rPr>
              <a:t>Problem Analysis</a:t>
            </a:r>
            <a:endParaRPr b="1" i="0" sz="3000" u="none" cap="none" strike="noStrike">
              <a:solidFill>
                <a:schemeClr val="lt1"/>
              </a:solidFill>
            </a:endParaRPr>
          </a:p>
        </p:txBody>
      </p:sp>
      <p:sp>
        <p:nvSpPr>
          <p:cNvPr id="166" name="Google Shape;166;g12573802864_1_0"/>
          <p:cNvSpPr txBox="1"/>
          <p:nvPr/>
        </p:nvSpPr>
        <p:spPr>
          <a:xfrm>
            <a:off x="631375" y="1401300"/>
            <a:ext cx="6363900" cy="4737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b="1" lang="en-US" sz="2000"/>
              <a:t>What is Roku?</a:t>
            </a:r>
            <a:r>
              <a:rPr b="1" lang="en-US" sz="2300"/>
              <a:t> </a:t>
            </a:r>
            <a:endParaRPr b="1" sz="2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A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 </a:t>
            </a:r>
            <a:r>
              <a:rPr b="1" lang="en-US" sz="1500">
                <a:solidFill>
                  <a:srgbClr val="111111"/>
                </a:solidFill>
                <a:highlight>
                  <a:srgbClr val="FFFFFF"/>
                </a:highlight>
              </a:rPr>
              <a:t>digital media player</a:t>
            </a:r>
            <a:r>
              <a:rPr b="1" lang="en-US" sz="1500">
                <a:solidFill>
                  <a:srgbClr val="6AA84F"/>
                </a:solidFill>
                <a:highlight>
                  <a:srgbClr val="FFFFFF"/>
                </a:highlight>
              </a:rPr>
              <a:t> </a:t>
            </a:r>
            <a:endParaRPr b="1" sz="1500"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S</a:t>
            </a:r>
            <a:r>
              <a:rPr lang="en-US" sz="1500">
                <a:highlight>
                  <a:srgbClr val="FFFFFF"/>
                </a:highlight>
              </a:rPr>
              <a:t>tream media content from the internet to TV</a:t>
            </a:r>
            <a:endParaRPr sz="1500"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The first Roku model was developed in collaboration with Netflix.</a:t>
            </a:r>
            <a:endParaRPr sz="15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en-US" sz="2000"/>
              <a:t>Project Objective </a:t>
            </a:r>
            <a:endParaRPr b="1" sz="2000">
              <a:extLst>
                <a:ext uri="http://customooxmlschemas.google.com/">
                  <go:slidesCustomData xmlns:go="http://customooxmlschemas.google.com/" textRoundtripDataId="0"/>
                </a:ext>
              </a:extLst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-US" sz="1500">
                <a:solidFill>
                  <a:srgbClr val="111111"/>
                </a:solidFill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Identify what users like and dislike </a:t>
            </a:r>
            <a:r>
              <a:rPr lang="en-US" sz="1500"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about their Roku product</a:t>
            </a:r>
            <a:endParaRPr sz="1500">
              <a:extLst>
                <a:ext uri="http://customooxmlschemas.google.com/">
                  <go:slidesCustomData xmlns:go="http://customooxmlschemas.google.com/" textRoundtripDataId="3"/>
                </a:ext>
              </a:extLst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-US" sz="1500">
                <a:extLst>
                  <a:ext uri="http://customooxmlschemas.google.com/">
                    <go:slidesCustomData xmlns:go="http://customooxmlschemas.google.com/" textRoundtripDataId="4"/>
                  </a:ext>
                </a:extLst>
              </a:rPr>
              <a:t>Offer suggestions</a:t>
            </a:r>
            <a:r>
              <a:rPr lang="en-US" sz="1500">
                <a:extLst>
                  <a:ext uri="http://customooxmlschemas.google.com/">
                    <go:slidesCustomData xmlns:go="http://customooxmlschemas.google.com/" textRoundtripDataId="5"/>
                  </a:ext>
                </a:extLst>
              </a:rPr>
              <a:t> for the next product development. </a:t>
            </a:r>
            <a:endParaRPr sz="15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en-US" sz="2000">
                <a:highlight>
                  <a:schemeClr val="dk1"/>
                </a:highlight>
              </a:rPr>
              <a:t>Methodology</a:t>
            </a:r>
            <a:endParaRPr sz="17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We investigate the sentiment of Roku users for each upgraded version: </a:t>
            </a:r>
            <a:r>
              <a:rPr b="1" lang="en-US" sz="1500"/>
              <a:t>OS 9.4, OS 10, and OS 10.5</a:t>
            </a:r>
            <a:r>
              <a:rPr lang="en-US" sz="1500"/>
              <a:t>: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Visualization: Word Cloud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LDA topic modeling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Sentiment analysis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Text analysis</a:t>
            </a:r>
            <a:endParaRPr sz="1500"/>
          </a:p>
        </p:txBody>
      </p:sp>
      <p:pic>
        <p:nvPicPr>
          <p:cNvPr id="167" name="Google Shape;167;g12573802864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3676" y="2135550"/>
            <a:ext cx="2586900" cy="258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12573802864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375" y="556350"/>
            <a:ext cx="584700" cy="5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52ace50ef_0_689"/>
          <p:cNvSpPr/>
          <p:nvPr/>
        </p:nvSpPr>
        <p:spPr>
          <a:xfrm>
            <a:off x="1469553" y="616226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chemeClr val="lt1"/>
                </a:solidFill>
              </a:rPr>
              <a:t>Data </a:t>
            </a:r>
            <a:r>
              <a:rPr b="1" lang="en-US" sz="3000">
                <a:solidFill>
                  <a:schemeClr val="lt1"/>
                </a:solidFill>
              </a:rPr>
              <a:t>Preparation</a:t>
            </a:r>
            <a:endParaRPr b="1" i="0" sz="3000" u="none" cap="none" strike="noStrike">
              <a:solidFill>
                <a:schemeClr val="lt1"/>
              </a:solidFill>
            </a:endParaRPr>
          </a:p>
        </p:txBody>
      </p:sp>
      <p:sp>
        <p:nvSpPr>
          <p:cNvPr id="175" name="Google Shape;175;g1252ace50ef_0_689"/>
          <p:cNvSpPr txBox="1"/>
          <p:nvPr/>
        </p:nvSpPr>
        <p:spPr>
          <a:xfrm>
            <a:off x="783750" y="1480400"/>
            <a:ext cx="6111600" cy="4911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en-US" sz="2000"/>
              <a:t>Twitter Data</a:t>
            </a:r>
            <a:endParaRPr b="1" sz="20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Used </a:t>
            </a:r>
            <a:r>
              <a:rPr b="1" lang="en-US" sz="1500"/>
              <a:t>Twitter API platform</a:t>
            </a:r>
            <a:r>
              <a:rPr lang="en-US" sz="1500"/>
              <a:t> to obtain tweets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Filtered location to the </a:t>
            </a:r>
            <a:r>
              <a:rPr b="1" lang="en-US" sz="1500"/>
              <a:t>US</a:t>
            </a: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Obtained around </a:t>
            </a:r>
            <a:r>
              <a:rPr b="1" lang="en-US" sz="1500"/>
              <a:t>1K tweets</a:t>
            </a:r>
            <a:r>
              <a:rPr lang="en-US" sz="1500"/>
              <a:t> for each OS version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en-US" sz="2000"/>
              <a:t>Amazon Data</a:t>
            </a:r>
            <a:endParaRPr b="1" sz="20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Used </a:t>
            </a:r>
            <a:r>
              <a:rPr b="1" lang="en-US" sz="1500"/>
              <a:t>Rainforest API</a:t>
            </a:r>
            <a:r>
              <a:rPr lang="en-US" sz="1500"/>
              <a:t> to extract user comments 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Time: Sep, 2020 ~ Feb, 2022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Mean Number of Words per Reviews: </a:t>
            </a:r>
            <a:r>
              <a:rPr b="1" lang="en-US" sz="1500"/>
              <a:t>65</a:t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en-US" sz="2000"/>
              <a:t>Data Cleaning</a:t>
            </a:r>
            <a:endParaRPr b="1" sz="20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Deleting special character and numbers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Limit the length of comments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Excluding</a:t>
            </a:r>
            <a:r>
              <a:rPr lang="en-US" sz="1500"/>
              <a:t> stopwords &amp; Non-English words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Stemming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-US" sz="1500"/>
              <a:t>Combining Twitter and Amazon </a:t>
            </a:r>
            <a:endParaRPr b="1" sz="1500"/>
          </a:p>
        </p:txBody>
      </p:sp>
      <p:pic>
        <p:nvPicPr>
          <p:cNvPr id="176" name="Google Shape;176;g1252ace50ef_0_6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3550" y="2400300"/>
            <a:ext cx="2596250" cy="25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1252ace50ef_0_6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225" y="498625"/>
            <a:ext cx="696500" cy="69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"/>
          <p:cNvSpPr/>
          <p:nvPr/>
        </p:nvSpPr>
        <p:spPr>
          <a:xfrm>
            <a:off x="9250275" y="1294875"/>
            <a:ext cx="2269200" cy="51054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254000" rotWithShape="0" algn="ctr" dist="127000">
              <a:srgbClr val="697687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1558625" y="510675"/>
            <a:ext cx="8576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</a:rPr>
              <a:t>NLP Approaches I: LDA Topic Modeling</a:t>
            </a:r>
            <a:endParaRPr b="1" sz="3000">
              <a:solidFill>
                <a:schemeClr val="lt1"/>
              </a:solidFill>
            </a:endParaRPr>
          </a:p>
        </p:txBody>
      </p:sp>
      <p:sp>
        <p:nvSpPr>
          <p:cNvPr id="184" name="Google Shape;184;p5"/>
          <p:cNvSpPr/>
          <p:nvPr/>
        </p:nvSpPr>
        <p:spPr>
          <a:xfrm>
            <a:off x="454325" y="1666900"/>
            <a:ext cx="6370500" cy="4025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-US" sz="2000"/>
              <a:t>What is LDA? </a:t>
            </a:r>
            <a:r>
              <a:rPr lang="en-US" sz="1500"/>
              <a:t>Finding latent topics by calculating how far each words are with each other. Closer words form a topic.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-US" sz="2000"/>
              <a:t>Goal:</a:t>
            </a:r>
            <a:r>
              <a:rPr lang="en-US" sz="1800"/>
              <a:t> </a:t>
            </a:r>
            <a:r>
              <a:rPr lang="en-US" sz="1500"/>
              <a:t>To maximize CV coherence score while keeping the topics interpretable.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-US" sz="2000"/>
              <a:t>Measurement</a:t>
            </a:r>
            <a:r>
              <a:rPr lang="en-US" sz="1500"/>
              <a:t>: CV coherence score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 ExtraBold"/>
              <a:buChar char="-"/>
            </a:pPr>
            <a:r>
              <a:rPr b="1" lang="en-US" sz="2000"/>
              <a:t>Limitations: </a:t>
            </a:r>
            <a:endParaRPr b="1"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Nunito ExtraBold"/>
              <a:buChar char="-"/>
            </a:pPr>
            <a:r>
              <a:rPr lang="en-US" sz="1500"/>
              <a:t>1. CV coherence score might not be a robust measure</a:t>
            </a:r>
            <a:endParaRPr sz="15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Nunito ExtraBold"/>
              <a:buChar char="-"/>
            </a:pPr>
            <a:r>
              <a:rPr lang="en-US" sz="1500"/>
              <a:t>2. Twitter not dropping potential advertisement</a:t>
            </a:r>
            <a:endParaRPr sz="15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Nunito ExtraBold"/>
              <a:buChar char="-"/>
            </a:pPr>
            <a:r>
              <a:rPr lang="en-US" sz="1500"/>
              <a:t>3. Optimization </a:t>
            </a:r>
            <a:endParaRPr sz="15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85" name="Google Shape;18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700" y="464475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5"/>
          <p:cNvSpPr/>
          <p:nvPr/>
        </p:nvSpPr>
        <p:spPr>
          <a:xfrm>
            <a:off x="7064772" y="1294876"/>
            <a:ext cx="2185500" cy="51054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254000" rotWithShape="0" algn="ctr" dist="127000">
              <a:srgbClr val="697687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grpSp>
        <p:nvGrpSpPr>
          <p:cNvPr id="187" name="Google Shape;187;p5"/>
          <p:cNvGrpSpPr/>
          <p:nvPr/>
        </p:nvGrpSpPr>
        <p:grpSpPr>
          <a:xfrm>
            <a:off x="9400282" y="4786393"/>
            <a:ext cx="1969200" cy="1535048"/>
            <a:chOff x="3315755" y="1967763"/>
            <a:chExt cx="1969200" cy="1535048"/>
          </a:xfrm>
        </p:grpSpPr>
        <p:sp>
          <p:nvSpPr>
            <p:cNvPr id="188" name="Google Shape;188;p5"/>
            <p:cNvSpPr/>
            <p:nvPr/>
          </p:nvSpPr>
          <p:spPr>
            <a:xfrm>
              <a:off x="3315755" y="2484611"/>
              <a:ext cx="1969200" cy="10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8000" lIns="108000" spcFirstLastPara="1" rIns="108000" wrap="square" tIns="108000">
              <a:noAutofit/>
            </a:bodyPr>
            <a:lstStyle/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Set the numbers of topics and run LDA, recording the score</a:t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3629848" y="1967763"/>
              <a:ext cx="11934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Number of Topics </a:t>
              </a:r>
              <a:endParaRPr/>
            </a:p>
          </p:txBody>
        </p:sp>
      </p:grpSp>
      <p:grpSp>
        <p:nvGrpSpPr>
          <p:cNvPr id="190" name="Google Shape;190;p5"/>
          <p:cNvGrpSpPr/>
          <p:nvPr/>
        </p:nvGrpSpPr>
        <p:grpSpPr>
          <a:xfrm>
            <a:off x="7064795" y="1666899"/>
            <a:ext cx="2109221" cy="1989499"/>
            <a:chOff x="987625" y="1324526"/>
            <a:chExt cx="2269200" cy="1989499"/>
          </a:xfrm>
        </p:grpSpPr>
        <p:sp>
          <p:nvSpPr>
            <p:cNvPr id="191" name="Google Shape;191;p5"/>
            <p:cNvSpPr/>
            <p:nvPr/>
          </p:nvSpPr>
          <p:spPr>
            <a:xfrm>
              <a:off x="1130245" y="2544525"/>
              <a:ext cx="19692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8000" lIns="108000" spcFirstLastPara="1" rIns="108000" wrap="square" tIns="108000">
              <a:noAutofit/>
            </a:bodyPr>
            <a:lstStyle/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Select Mono, Bi, and </a:t>
              </a:r>
              <a:endParaRPr sz="13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Trigram to run LDA</a:t>
              </a:r>
              <a:endParaRPr sz="1700"/>
            </a:p>
          </p:txBody>
        </p:sp>
        <p:grpSp>
          <p:nvGrpSpPr>
            <p:cNvPr id="192" name="Google Shape;192;p5"/>
            <p:cNvGrpSpPr/>
            <p:nvPr/>
          </p:nvGrpSpPr>
          <p:grpSpPr>
            <a:xfrm>
              <a:off x="987625" y="1324526"/>
              <a:ext cx="2269200" cy="1058250"/>
              <a:chOff x="966098" y="1065314"/>
              <a:chExt cx="2269200" cy="1058250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966098" y="1754263"/>
                <a:ext cx="2269200" cy="36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800">
                    <a:solidFill>
                      <a:schemeClr val="lt2"/>
                    </a:solidFill>
                    <a:latin typeface="Sorts Mill Goudy"/>
                    <a:ea typeface="Sorts Mill Goudy"/>
                    <a:cs typeface="Sorts Mill Goudy"/>
                    <a:sym typeface="Sorts Mill Goudy"/>
                  </a:rPr>
                  <a:t>Fetch Bi  &amp; Tri gram</a:t>
                </a:r>
                <a:endParaRPr/>
              </a:p>
            </p:txBody>
          </p:sp>
          <p:sp>
            <p:nvSpPr>
              <p:cNvPr id="194" name="Google Shape;194;p5"/>
              <p:cNvSpPr txBox="1"/>
              <p:nvPr/>
            </p:nvSpPr>
            <p:spPr>
              <a:xfrm>
                <a:off x="1606135" y="1065313"/>
                <a:ext cx="813000" cy="76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1" anchor="b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4400">
                    <a:solidFill>
                      <a:schemeClr val="lt2"/>
                    </a:solidFill>
                    <a:latin typeface="Sorts Mill Goudy"/>
                    <a:ea typeface="Sorts Mill Goudy"/>
                    <a:cs typeface="Sorts Mill Goudy"/>
                    <a:sym typeface="Sorts Mill Goudy"/>
                  </a:rPr>
                  <a:t>I</a:t>
                </a:r>
                <a:endParaRPr b="1" i="0" sz="4400" u="none" cap="none" strike="noStrike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endParaRPr>
              </a:p>
            </p:txBody>
          </p:sp>
        </p:grpSp>
      </p:grpSp>
      <p:grpSp>
        <p:nvGrpSpPr>
          <p:cNvPr id="195" name="Google Shape;195;p5"/>
          <p:cNvGrpSpPr/>
          <p:nvPr/>
        </p:nvGrpSpPr>
        <p:grpSpPr>
          <a:xfrm>
            <a:off x="9326475" y="1666901"/>
            <a:ext cx="1969200" cy="2156887"/>
            <a:chOff x="1063825" y="1324526"/>
            <a:chExt cx="1969200" cy="2156887"/>
          </a:xfrm>
        </p:grpSpPr>
        <p:sp>
          <p:nvSpPr>
            <p:cNvPr id="196" name="Google Shape;196;p5"/>
            <p:cNvSpPr/>
            <p:nvPr/>
          </p:nvSpPr>
          <p:spPr>
            <a:xfrm>
              <a:off x="1063825" y="2611712"/>
              <a:ext cx="1969200" cy="8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8000" lIns="108000" spcFirstLastPara="1" rIns="108000" wrap="square" tIns="108000">
              <a:noAutofit/>
            </a:bodyPr>
            <a:lstStyle/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Create Corpus and Dictionary for </a:t>
              </a:r>
              <a:endParaRPr sz="13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LDA usage</a:t>
              </a:r>
              <a:endParaRPr sz="13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</p:txBody>
        </p:sp>
        <p:grpSp>
          <p:nvGrpSpPr>
            <p:cNvPr id="197" name="Google Shape;197;p5"/>
            <p:cNvGrpSpPr/>
            <p:nvPr/>
          </p:nvGrpSpPr>
          <p:grpSpPr>
            <a:xfrm>
              <a:off x="1299277" y="1324526"/>
              <a:ext cx="1527600" cy="1003200"/>
              <a:chOff x="1277750" y="1065314"/>
              <a:chExt cx="1527600" cy="10032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1277750" y="1699213"/>
                <a:ext cx="1527600" cy="36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800">
                    <a:solidFill>
                      <a:schemeClr val="lt2"/>
                    </a:solidFill>
                    <a:latin typeface="Sorts Mill Goudy"/>
                    <a:ea typeface="Sorts Mill Goudy"/>
                    <a:cs typeface="Sorts Mill Goudy"/>
                    <a:sym typeface="Sorts Mill Goudy"/>
                  </a:rPr>
                  <a:t>Corpus &amp; Dictionary</a:t>
                </a:r>
                <a:endParaRPr/>
              </a:p>
            </p:txBody>
          </p:sp>
          <p:sp>
            <p:nvSpPr>
              <p:cNvPr id="199" name="Google Shape;199;p5"/>
              <p:cNvSpPr txBox="1"/>
              <p:nvPr/>
            </p:nvSpPr>
            <p:spPr>
              <a:xfrm>
                <a:off x="1620377" y="1065313"/>
                <a:ext cx="813000" cy="76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1" anchor="b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4400">
                    <a:solidFill>
                      <a:schemeClr val="lt2"/>
                    </a:solidFill>
                    <a:latin typeface="Sorts Mill Goudy"/>
                    <a:ea typeface="Sorts Mill Goudy"/>
                    <a:cs typeface="Sorts Mill Goudy"/>
                    <a:sym typeface="Sorts Mill Goudy"/>
                  </a:rPr>
                  <a:t>II</a:t>
                </a:r>
                <a:endParaRPr b="1" i="0" sz="4400" u="none" cap="none" strike="noStrike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endParaRPr>
              </a:p>
            </p:txBody>
          </p:sp>
        </p:grpSp>
      </p:grpSp>
      <p:sp>
        <p:nvSpPr>
          <p:cNvPr id="200" name="Google Shape;200;p5"/>
          <p:cNvSpPr txBox="1"/>
          <p:nvPr/>
        </p:nvSpPr>
        <p:spPr>
          <a:xfrm>
            <a:off x="9904581" y="4166806"/>
            <a:ext cx="813000" cy="769500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III</a:t>
            </a:r>
            <a:endParaRPr b="1" i="0" sz="4400" u="none" cap="none" strike="noStrike">
              <a:solidFill>
                <a:schemeClr val="lt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5"/>
          <p:cNvSpPr txBox="1"/>
          <p:nvPr/>
        </p:nvSpPr>
        <p:spPr>
          <a:xfrm>
            <a:off x="7581098" y="4166788"/>
            <a:ext cx="1062900" cy="769500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IV</a:t>
            </a:r>
            <a:endParaRPr b="1" i="0" sz="4400" u="none" cap="none" strike="noStrike">
              <a:solidFill>
                <a:schemeClr val="lt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5"/>
          <p:cNvSpPr/>
          <p:nvPr/>
        </p:nvSpPr>
        <p:spPr>
          <a:xfrm>
            <a:off x="7379651" y="4865225"/>
            <a:ext cx="146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Drop new Stop words</a:t>
            </a:r>
            <a:endParaRPr/>
          </a:p>
        </p:txBody>
      </p:sp>
      <p:sp>
        <p:nvSpPr>
          <p:cNvPr id="203" name="Google Shape;203;p5"/>
          <p:cNvSpPr/>
          <p:nvPr/>
        </p:nvSpPr>
        <p:spPr>
          <a:xfrm>
            <a:off x="7127950" y="5447923"/>
            <a:ext cx="1969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000" lIns="108000" spcFirstLastPara="1" rIns="108000" wrap="square" tIns="1080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Define  new meaningless words and drop them</a:t>
            </a:r>
            <a:endParaRPr sz="1300">
              <a:solidFill>
                <a:schemeClr val="lt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cxnSp>
        <p:nvCxnSpPr>
          <p:cNvPr id="204" name="Google Shape;204;p5"/>
          <p:cNvCxnSpPr/>
          <p:nvPr/>
        </p:nvCxnSpPr>
        <p:spPr>
          <a:xfrm flipH="1" rot="10800000">
            <a:off x="9034200" y="2655375"/>
            <a:ext cx="638700" cy="39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5"/>
          <p:cNvCxnSpPr>
            <a:stCxn id="196" idx="2"/>
            <a:endCxn id="200" idx="0"/>
          </p:cNvCxnSpPr>
          <p:nvPr/>
        </p:nvCxnSpPr>
        <p:spPr>
          <a:xfrm>
            <a:off x="10311075" y="3823787"/>
            <a:ext cx="0" cy="34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5"/>
          <p:cNvCxnSpPr/>
          <p:nvPr/>
        </p:nvCxnSpPr>
        <p:spPr>
          <a:xfrm rot="10800000">
            <a:off x="8864350" y="5530325"/>
            <a:ext cx="818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5"/>
          <p:cNvCxnSpPr>
            <a:stCxn id="201" idx="0"/>
            <a:endCxn id="191" idx="2"/>
          </p:cNvCxnSpPr>
          <p:nvPr/>
        </p:nvCxnSpPr>
        <p:spPr>
          <a:xfrm rot="10800000">
            <a:off x="8112548" y="3656488"/>
            <a:ext cx="0" cy="510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25147e8f29_1_41"/>
          <p:cNvSpPr/>
          <p:nvPr/>
        </p:nvSpPr>
        <p:spPr>
          <a:xfrm>
            <a:off x="180128" y="32088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55600" lvl="0" marL="457200" marR="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-US" sz="2000"/>
              <a:t>LDA Result:</a:t>
            </a:r>
            <a:endParaRPr b="1" sz="2000"/>
          </a:p>
        </p:txBody>
      </p:sp>
      <p:graphicFrame>
        <p:nvGraphicFramePr>
          <p:cNvPr id="213" name="Google Shape;213;g125147e8f29_1_41"/>
          <p:cNvGraphicFramePr/>
          <p:nvPr/>
        </p:nvGraphicFramePr>
        <p:xfrm>
          <a:off x="547575" y="149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913450"/>
                <a:gridCol w="2354700"/>
                <a:gridCol w="2231675"/>
                <a:gridCol w="2538325"/>
              </a:tblGrid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Amazon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Twitter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Combined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OS 9.4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0.3128  (# topics= 4)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0.3027  (</a:t>
                      </a:r>
                      <a:r>
                        <a:rPr lang="en-US" sz="1500"/>
                        <a:t># topics</a:t>
                      </a:r>
                      <a:r>
                        <a:rPr lang="en-US" sz="1500"/>
                        <a:t>= 3)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0.5225  (</a:t>
                      </a:r>
                      <a:r>
                        <a:rPr lang="en-US" sz="1500"/>
                        <a:t># topics= </a:t>
                      </a:r>
                      <a:r>
                        <a:rPr lang="en-US" sz="1500"/>
                        <a:t>3)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extLst>
                            <a:ext uri="http://customooxmlschemas.google.com/">
                              <go:slidesCustomData xmlns:go="http://customooxmlschemas.google.com/" textRoundtripDataId="6"/>
                            </a:ext>
                          </a:extLst>
                        </a:rPr>
                        <a:t>OS 10.0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0.3215</a:t>
                      </a:r>
                      <a:r>
                        <a:rPr lang="en-US" sz="1500"/>
                        <a:t>  </a:t>
                      </a:r>
                      <a:r>
                        <a:rPr lang="en-US" sz="1500"/>
                        <a:t>(</a:t>
                      </a:r>
                      <a:r>
                        <a:rPr lang="en-US" sz="1500"/>
                        <a:t># topics</a:t>
                      </a:r>
                      <a:r>
                        <a:rPr lang="en-US" sz="1500"/>
                        <a:t>= 14)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0.3191 (</a:t>
                      </a:r>
                      <a:r>
                        <a:rPr lang="en-US" sz="1500"/>
                        <a:t># topics= 12</a:t>
                      </a:r>
                      <a:r>
                        <a:rPr lang="en-US" sz="1500"/>
                        <a:t>)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0.3593  (</a:t>
                      </a:r>
                      <a:r>
                        <a:rPr lang="en-US" sz="1500"/>
                        <a:t># topics= 14</a:t>
                      </a:r>
                      <a:r>
                        <a:rPr lang="en-US" sz="1500"/>
                        <a:t>)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OS 10.5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0.4052  (</a:t>
                      </a:r>
                      <a:r>
                        <a:rPr lang="en-US" sz="1500"/>
                        <a:t># topics</a:t>
                      </a:r>
                      <a:r>
                        <a:rPr lang="en-US" sz="1500"/>
                        <a:t>= 5)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0.2743  (</a:t>
                      </a:r>
                      <a:r>
                        <a:rPr lang="en-US" sz="1500"/>
                        <a:t># topics= </a:t>
                      </a:r>
                      <a:r>
                        <a:rPr lang="en-US" sz="1500"/>
                        <a:t>5)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0.4319  (</a:t>
                      </a:r>
                      <a:r>
                        <a:rPr lang="en-US" sz="1500"/>
                        <a:t># topics= </a:t>
                      </a:r>
                      <a:r>
                        <a:rPr lang="en-US" sz="1500"/>
                        <a:t>3)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4" name="Google Shape;214;g125147e8f29_1_41"/>
          <p:cNvGraphicFramePr/>
          <p:nvPr/>
        </p:nvGraphicFramePr>
        <p:xfrm>
          <a:off x="514013" y="3758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852900"/>
                <a:gridCol w="2448800"/>
                <a:gridCol w="2231675"/>
                <a:gridCol w="2504775"/>
              </a:tblGrid>
              <a:tr h="3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OS 9.4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OS 10.0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OS 10.5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0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T1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stream/pictur/support/atmo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watch/stream/channel/live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watch/steam/channel/live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0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T2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remot/stream/replac/unit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get/remot/love/stream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remot/great/day/good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0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T3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app/remot/watch/fire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work/like/remot/app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stream/devic/connect/issu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0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T4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500"/>
                        <a:t>work/stream/get/remot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0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T5</a:t>
                      </a:r>
                      <a:endParaRPr b="1"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remot/stream/watch/apl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215" name="Google Shape;215;g125147e8f29_1_41"/>
          <p:cNvSpPr/>
          <p:nvPr/>
        </p:nvSpPr>
        <p:spPr>
          <a:xfrm>
            <a:off x="471378" y="318493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Combined</a:t>
            </a:r>
            <a:r>
              <a:rPr b="1" lang="en-US" sz="1500"/>
              <a:t> Dataset Topics</a:t>
            </a:r>
            <a:endParaRPr sz="1500"/>
          </a:p>
        </p:txBody>
      </p:sp>
      <p:sp>
        <p:nvSpPr>
          <p:cNvPr id="216" name="Google Shape;216;g125147e8f29_1_41"/>
          <p:cNvSpPr/>
          <p:nvPr/>
        </p:nvSpPr>
        <p:spPr>
          <a:xfrm>
            <a:off x="471378" y="919512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Coherence Score Table</a:t>
            </a:r>
            <a:endParaRPr sz="1500"/>
          </a:p>
        </p:txBody>
      </p:sp>
      <p:pic>
        <p:nvPicPr>
          <p:cNvPr id="217" name="Google Shape;217;g125147e8f29_1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1050" y="4667255"/>
            <a:ext cx="2903750" cy="194077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18" name="Google Shape;218;g125147e8f29_1_41"/>
          <p:cNvSpPr txBox="1"/>
          <p:nvPr/>
        </p:nvSpPr>
        <p:spPr>
          <a:xfrm>
            <a:off x="8809350" y="4346200"/>
            <a:ext cx="123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NSimSun"/>
                <a:ea typeface="NSimSun"/>
                <a:cs typeface="NSimSun"/>
                <a:sym typeface="NSimSun"/>
              </a:rPr>
              <a:t>OS 10.5</a:t>
            </a:r>
            <a:endParaRPr b="1">
              <a:latin typeface="NSimSun"/>
              <a:ea typeface="NSimSun"/>
              <a:cs typeface="NSimSun"/>
              <a:sym typeface="NSimSun"/>
            </a:endParaRPr>
          </a:p>
        </p:txBody>
      </p:sp>
      <p:sp>
        <p:nvSpPr>
          <p:cNvPr id="219" name="Google Shape;219;g125147e8f29_1_41"/>
          <p:cNvSpPr txBox="1"/>
          <p:nvPr/>
        </p:nvSpPr>
        <p:spPr>
          <a:xfrm>
            <a:off x="9236325" y="168475"/>
            <a:ext cx="8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  <a:latin typeface="NSimSun"/>
                <a:ea typeface="NSimSun"/>
                <a:cs typeface="NSimSun"/>
                <a:sym typeface="NSimSun"/>
              </a:rPr>
              <a:t>OS 9.4</a:t>
            </a:r>
            <a:endParaRPr>
              <a:latin typeface="NSimSun"/>
              <a:ea typeface="NSimSun"/>
              <a:cs typeface="NSimSun"/>
              <a:sym typeface="NSimSun"/>
            </a:endParaRPr>
          </a:p>
        </p:txBody>
      </p:sp>
      <p:pic>
        <p:nvPicPr>
          <p:cNvPr id="220" name="Google Shape;220;g125147e8f29_1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99875" y="492475"/>
            <a:ext cx="2966100" cy="195257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21" name="Google Shape;221;g125147e8f29_1_41"/>
          <p:cNvSpPr/>
          <p:nvPr/>
        </p:nvSpPr>
        <p:spPr>
          <a:xfrm>
            <a:off x="9162375" y="4667250"/>
            <a:ext cx="505500" cy="400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125147e8f29_1_41"/>
          <p:cNvSpPr/>
          <p:nvPr/>
        </p:nvSpPr>
        <p:spPr>
          <a:xfrm>
            <a:off x="9250800" y="485650"/>
            <a:ext cx="505500" cy="400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25147e8f29_1_41"/>
          <p:cNvSpPr txBox="1"/>
          <p:nvPr/>
        </p:nvSpPr>
        <p:spPr>
          <a:xfrm>
            <a:off x="9104675" y="2301625"/>
            <a:ext cx="8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NSimSun"/>
                <a:ea typeface="NSimSun"/>
                <a:cs typeface="NSimSun"/>
                <a:sym typeface="NSimSun"/>
              </a:rPr>
              <a:t>OS 10.0</a:t>
            </a:r>
            <a:endParaRPr>
              <a:latin typeface="NSimSun"/>
              <a:ea typeface="NSimSun"/>
              <a:cs typeface="NSimSun"/>
              <a:sym typeface="NSimSun"/>
            </a:endParaRPr>
          </a:p>
        </p:txBody>
      </p:sp>
      <p:pic>
        <p:nvPicPr>
          <p:cNvPr id="224" name="Google Shape;224;g125147e8f29_1_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99875" y="2627550"/>
            <a:ext cx="2966100" cy="199001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25" name="Google Shape;225;g125147e8f29_1_41"/>
          <p:cNvSpPr/>
          <p:nvPr/>
        </p:nvSpPr>
        <p:spPr>
          <a:xfrm>
            <a:off x="10681000" y="2627550"/>
            <a:ext cx="505500" cy="400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125147e8f29_1_41"/>
          <p:cNvSpPr txBox="1"/>
          <p:nvPr/>
        </p:nvSpPr>
        <p:spPr>
          <a:xfrm>
            <a:off x="8797125" y="2257338"/>
            <a:ext cx="123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NSimSun"/>
                <a:ea typeface="NSimSun"/>
                <a:cs typeface="NSimSun"/>
                <a:sym typeface="NSimSun"/>
              </a:rPr>
              <a:t>OS 10.0</a:t>
            </a:r>
            <a:endParaRPr b="1">
              <a:latin typeface="NSimSun"/>
              <a:ea typeface="NSimSun"/>
              <a:cs typeface="NSimSun"/>
              <a:sym typeface="NSimSun"/>
            </a:endParaRPr>
          </a:p>
        </p:txBody>
      </p:sp>
      <p:sp>
        <p:nvSpPr>
          <p:cNvPr id="227" name="Google Shape;227;g125147e8f29_1_41"/>
          <p:cNvSpPr txBox="1"/>
          <p:nvPr/>
        </p:nvSpPr>
        <p:spPr>
          <a:xfrm>
            <a:off x="8889075" y="244700"/>
            <a:ext cx="123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NSimSun"/>
                <a:ea typeface="NSimSun"/>
                <a:cs typeface="NSimSun"/>
                <a:sym typeface="NSimSun"/>
              </a:rPr>
              <a:t>OS 9.4</a:t>
            </a:r>
            <a:endParaRPr b="1">
              <a:latin typeface="NSimSun"/>
              <a:ea typeface="NSimSun"/>
              <a:cs typeface="NSimSun"/>
              <a:sym typeface="NSimSu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2522521b1a_0_116"/>
          <p:cNvSpPr txBox="1"/>
          <p:nvPr>
            <p:ph type="title"/>
          </p:nvPr>
        </p:nvSpPr>
        <p:spPr>
          <a:xfrm>
            <a:off x="531800" y="445500"/>
            <a:ext cx="11234100" cy="1257300"/>
          </a:xfrm>
          <a:prstGeom prst="rect">
            <a:avLst/>
          </a:prstGeom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Intertopic Distance </a:t>
            </a: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Interactive </a:t>
            </a: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Map and Top </a:t>
            </a: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7"/>
                  </a:ext>
                </a:extLst>
              </a:rPr>
              <a:t>30</a:t>
            </a: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Salient Terms 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g12522521b1a_0_116"/>
          <p:cNvPicPr preferRelativeResize="0"/>
          <p:nvPr/>
        </p:nvPicPr>
        <p:blipFill rotWithShape="1">
          <a:blip r:embed="rId3">
            <a:alphaModFix/>
          </a:blip>
          <a:srcRect b="0" l="7450" r="0" t="0"/>
          <a:stretch/>
        </p:blipFill>
        <p:spPr>
          <a:xfrm>
            <a:off x="531800" y="1752650"/>
            <a:ext cx="8171233" cy="44145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 dir="21540000" dist="66675">
              <a:srgbClr val="000000">
                <a:alpha val="50000"/>
              </a:srgbClr>
            </a:outerShdw>
          </a:effectLst>
        </p:spPr>
      </p:pic>
      <p:sp>
        <p:nvSpPr>
          <p:cNvPr id="235" name="Google Shape;235;g12522521b1a_0_116"/>
          <p:cNvSpPr txBox="1"/>
          <p:nvPr/>
        </p:nvSpPr>
        <p:spPr>
          <a:xfrm>
            <a:off x="1127025" y="1414750"/>
            <a:ext cx="69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SimSun"/>
              <a:ea typeface="NSimSun"/>
              <a:cs typeface="NSimSun"/>
              <a:sym typeface="NSimSun"/>
            </a:endParaRPr>
          </a:p>
        </p:txBody>
      </p:sp>
      <p:sp>
        <p:nvSpPr>
          <p:cNvPr id="236" name="Google Shape;236;g12522521b1a_0_116"/>
          <p:cNvSpPr txBox="1"/>
          <p:nvPr/>
        </p:nvSpPr>
        <p:spPr>
          <a:xfrm>
            <a:off x="531800" y="1216225"/>
            <a:ext cx="175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latin typeface="Nunito"/>
                <a:ea typeface="Nunito"/>
                <a:cs typeface="Nunito"/>
                <a:sym typeface="Nunito"/>
              </a:rPr>
              <a:t>OS 9.4 :</a:t>
            </a:r>
            <a:endParaRPr b="1" sz="23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7" name="Google Shape;237;g12522521b1a_0_116"/>
          <p:cNvSpPr txBox="1"/>
          <p:nvPr/>
        </p:nvSpPr>
        <p:spPr>
          <a:xfrm>
            <a:off x="8626825" y="2057450"/>
            <a:ext cx="32028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Font typeface="Nunito SemiBold"/>
              <a:buChar char="-"/>
            </a:pP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“</a:t>
            </a:r>
            <a:r>
              <a:rPr b="1" lang="en-US" sz="1500">
                <a:solidFill>
                  <a:srgbClr val="111111"/>
                </a:solidFill>
                <a:highlight>
                  <a:srgbClr val="FFFFFF"/>
                </a:highlight>
              </a:rPr>
              <a:t>pyLDAvis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” is a python library for interactive topic model visualization.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Char char="-"/>
            </a:pP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pyLDAvis shows the following: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Font typeface="Nunito SemiBold"/>
              <a:buAutoNum type="arabicParenR"/>
            </a:pPr>
            <a:r>
              <a:rPr b="1" lang="en-US" sz="1500">
                <a:solidFill>
                  <a:srgbClr val="111111"/>
                </a:solidFill>
                <a:highlight>
                  <a:srgbClr val="FFFFFF"/>
                </a:highlight>
              </a:rPr>
              <a:t>Distance between topics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, as a map in 2D plane.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Font typeface="Nunito SemiBold"/>
              <a:buAutoNum type="arabicParenR"/>
            </a:pPr>
            <a:r>
              <a:rPr b="1" lang="en-US" sz="1500">
                <a:solidFill>
                  <a:srgbClr val="111111"/>
                </a:solidFill>
                <a:highlight>
                  <a:srgbClr val="FFFFFF"/>
                </a:highlight>
              </a:rPr>
              <a:t>Variance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 in the topic-word distribution, as the size of a circle in this map.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Font typeface="Nunito SemiBold"/>
              <a:buAutoNum type="arabicParenR"/>
            </a:pPr>
            <a:r>
              <a:rPr b="1" lang="en-US" sz="1500">
                <a:solidFill>
                  <a:srgbClr val="111111"/>
                </a:solidFill>
                <a:highlight>
                  <a:srgbClr val="FFFFFF"/>
                </a:highlight>
              </a:rPr>
              <a:t>the most salient terms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 in each topic.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522521b1a_0_128"/>
          <p:cNvSpPr txBox="1"/>
          <p:nvPr/>
        </p:nvSpPr>
        <p:spPr>
          <a:xfrm>
            <a:off x="1127025" y="1414750"/>
            <a:ext cx="6906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  <p:sp>
        <p:nvSpPr>
          <p:cNvPr id="244" name="Google Shape;244;g12522521b1a_0_128"/>
          <p:cNvSpPr txBox="1"/>
          <p:nvPr>
            <p:ph type="title"/>
          </p:nvPr>
        </p:nvSpPr>
        <p:spPr>
          <a:xfrm>
            <a:off x="531800" y="445500"/>
            <a:ext cx="11234100" cy="1257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Intertopic Distance Interactive Map and Top 30 Salient Terms 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12522521b1a_0_128"/>
          <p:cNvSpPr txBox="1"/>
          <p:nvPr/>
        </p:nvSpPr>
        <p:spPr>
          <a:xfrm>
            <a:off x="531800" y="1216225"/>
            <a:ext cx="1750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OS 10.0 :</a:t>
            </a:r>
            <a:endParaRPr b="1" sz="2000"/>
          </a:p>
        </p:txBody>
      </p:sp>
      <p:pic>
        <p:nvPicPr>
          <p:cNvPr id="246" name="Google Shape;246;g12522521b1a_0_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300" y="1702800"/>
            <a:ext cx="9250652" cy="47382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1540000" dist="57150">
              <a:srgbClr val="000000">
                <a:alpha val="50000"/>
              </a:srgbClr>
            </a:outerShdw>
          </a:effectLst>
        </p:spPr>
      </p:pic>
      <p:sp>
        <p:nvSpPr>
          <p:cNvPr id="247" name="Google Shape;247;g12522521b1a_0_128"/>
          <p:cNvSpPr txBox="1"/>
          <p:nvPr/>
        </p:nvSpPr>
        <p:spPr>
          <a:xfrm>
            <a:off x="2913450" y="3872575"/>
            <a:ext cx="3069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292929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T</a:t>
            </a:r>
            <a:r>
              <a:rPr b="1" lang="en-US">
                <a:solidFill>
                  <a:srgbClr val="292929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opics 1 and 6 are the most separated, while remaining topics are similar to one another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48" name="Google Shape;248;g12522521b1a_0_128"/>
          <p:cNvCxnSpPr>
            <a:stCxn id="247" idx="0"/>
          </p:cNvCxnSpPr>
          <p:nvPr/>
        </p:nvCxnSpPr>
        <p:spPr>
          <a:xfrm flipH="1" rot="10800000">
            <a:off x="4448100" y="2757475"/>
            <a:ext cx="671400" cy="11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g12522521b1a_0_128"/>
          <p:cNvCxnSpPr/>
          <p:nvPr/>
        </p:nvCxnSpPr>
        <p:spPr>
          <a:xfrm rot="10800000">
            <a:off x="3632700" y="3480475"/>
            <a:ext cx="8154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0" name="Google Shape;250;g12522521b1a_0_128"/>
          <p:cNvSpPr/>
          <p:nvPr/>
        </p:nvSpPr>
        <p:spPr>
          <a:xfrm>
            <a:off x="1162875" y="3512925"/>
            <a:ext cx="1750500" cy="11151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12522521b1a_0_128"/>
          <p:cNvSpPr/>
          <p:nvPr/>
        </p:nvSpPr>
        <p:spPr>
          <a:xfrm>
            <a:off x="2454375" y="4815100"/>
            <a:ext cx="2313900" cy="1815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522521b1a_0_137"/>
          <p:cNvSpPr txBox="1"/>
          <p:nvPr/>
        </p:nvSpPr>
        <p:spPr>
          <a:xfrm>
            <a:off x="1127025" y="1414750"/>
            <a:ext cx="6906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  <p:pic>
        <p:nvPicPr>
          <p:cNvPr id="258" name="Google Shape;258;g12522521b1a_0_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5625" y="1702800"/>
            <a:ext cx="9672376" cy="4836175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21540000" dist="47625">
              <a:srgbClr val="000000">
                <a:alpha val="50000"/>
              </a:srgbClr>
            </a:outerShdw>
          </a:effectLst>
        </p:spPr>
      </p:pic>
      <p:sp>
        <p:nvSpPr>
          <p:cNvPr id="259" name="Google Shape;259;g12522521b1a_0_137"/>
          <p:cNvSpPr txBox="1"/>
          <p:nvPr>
            <p:ph type="title"/>
          </p:nvPr>
        </p:nvSpPr>
        <p:spPr>
          <a:xfrm>
            <a:off x="531800" y="445500"/>
            <a:ext cx="11234100" cy="1257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b="1"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Intertopic Distance Interactive Map and Top 30 Salient Terms 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12522521b1a_0_137"/>
          <p:cNvSpPr txBox="1"/>
          <p:nvPr/>
        </p:nvSpPr>
        <p:spPr>
          <a:xfrm>
            <a:off x="531800" y="1216225"/>
            <a:ext cx="1750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OS 10.5 :</a:t>
            </a:r>
            <a:endParaRPr b="1"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2022-04-19T03:23:22Z</dcterms:created>
  <dc:creator>俞 叔岑</dc:creator>
</cp:coreProperties>
</file>